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Override PartName="/ppt/comments/modernComment_104_0.xml" ContentType="application/vnd.ms-powerpoint.comments+xml"/>
  <Override PartName="/ppt/comments/modernComment_107_0.xml" ContentType="application/vnd.ms-powerpoint.comments+xml"/>
  <Override PartName="/ppt/comments/modernComment_112_0.xml" ContentType="application/vnd.ms-powerpoint.comments+xml"/>
  <Override PartName="/ppt/comments/modernComment_11D_0.xml" ContentType="application/vnd.ms-powerpoint.comment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4"/>
  </p:sldMasterIdLst>
  <p:notesMasterIdLst>
    <p:notesMasterId r:id="rId37"/>
  </p:notesMasterIdLst>
  <p:sldIdLst>
    <p:sldId id="256" r:id="rId5"/>
    <p:sldId id="257" r:id="rId6"/>
    <p:sldId id="258" r:id="rId7"/>
    <p:sldId id="259" r:id="rId8"/>
    <p:sldId id="260" r:id="rId9"/>
    <p:sldId id="261" r:id="rId10"/>
    <p:sldId id="262" r:id="rId11"/>
    <p:sldId id="263" r:id="rId12"/>
    <p:sldId id="264" r:id="rId13"/>
    <p:sldId id="265" r:id="rId14"/>
    <p:sldId id="288" r:id="rId15"/>
    <p:sldId id="267" r:id="rId16"/>
    <p:sldId id="289" r:id="rId17"/>
    <p:sldId id="269" r:id="rId18"/>
    <p:sldId id="270" r:id="rId19"/>
    <p:sldId id="271" r:id="rId20"/>
    <p:sldId id="272" r:id="rId21"/>
    <p:sldId id="273" r:id="rId22"/>
    <p:sldId id="274" r:id="rId23"/>
    <p:sldId id="275" r:id="rId24"/>
    <p:sldId id="276" r:id="rId25"/>
    <p:sldId id="277" r:id="rId26"/>
    <p:sldId id="279" r:id="rId27"/>
    <p:sldId id="280" r:id="rId28"/>
    <p:sldId id="281" r:id="rId29"/>
    <p:sldId id="290" r:id="rId30"/>
    <p:sldId id="278" r:id="rId31"/>
    <p:sldId id="283" r:id="rId32"/>
    <p:sldId id="284" r:id="rId33"/>
    <p:sldId id="285" r:id="rId34"/>
    <p:sldId id="286" r:id="rId35"/>
    <p:sldId id="287" r:id="rId36"/>
  </p:sldIdLst>
  <p:sldSz cx="12192000" cy="6858000"/>
  <p:notesSz cx="6858000" cy="9144000"/>
  <p:embeddedFontLst>
    <p:embeddedFont>
      <p:font typeface="Calibri" panose="020F0502020204030204" pitchFamily="34" charset="0"/>
      <p:regular r:id="rId38"/>
      <p:bold r:id="rId39"/>
      <p:italic r:id="rId40"/>
      <p:boldItalic r:id="rId41"/>
    </p:embeddedFont>
    <p:embeddedFont>
      <p:font typeface="Roboto" panose="020B0604020202020204"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46" roundtripDataSignature="AMtx7mhzVa5icPzJDbT21FUYjlhdHC/yX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1A94C0D-AF19-D705-7981-5A6DDFA21CCA}" name="Carolina Mañoso" initials="CM" userId="S::carolina.manoso@office365.upc.edu::dc1e37f2-a8ae-47b4-b74c-1664c03949ae" providerId="AD"/>
  <p188:author id="{806C1555-7883-5D05-DCF3-C2466A1F98F4}" name="Marburger, Christine" initials="MC" userId="S-1-5-21-767658259-3620831277-631525999-132553" providerId="AD"/>
  <p188:author id="{08556384-D12E-FFE1-EA8F-02265A74EA4E}" name="Suri, Anshika" initials="SA" userId="S-1-5-21-767658259-3620831277-631525999-74294" providerId="AD"/>
  <p188:author id="{2C84C0CC-3D39-C860-BF7F-7FF71D5B7BC9}" name="Winkler, Andreas" initials="WA" userId="S-1-5-21-767658259-3620831277-631525999-8594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Carolina Mañoso Gimeno" initials="" lastIdx="22" clrIdx="0"/>
  <p:cmAuthor id="7" name="ANNA HELENA HEJNO" initials="AHH" lastIdx="15" clrIdx="7">
    <p:extLst>
      <p:ext uri="{19B8F6BF-5375-455C-9EA6-DF929625EA0E}">
        <p15:presenceInfo xmlns:p15="http://schemas.microsoft.com/office/powerpoint/2012/main" userId="S::anna.hejno@pwr.edu.pl::1fdae661-0a0d-4aba-8d9e-8319338f57e3" providerId="AD"/>
      </p:ext>
    </p:extLst>
  </p:cmAuthor>
  <p:cmAuthor id="1" name="Anna Hejno" initials="" lastIdx="3" clrIdx="1"/>
  <p:cmAuthor id="8" name="Veronica Lott" initials="VL [2]" lastIdx="5" clrIdx="8">
    <p:extLst>
      <p:ext uri="{19B8F6BF-5375-455C-9EA6-DF929625EA0E}">
        <p15:presenceInfo xmlns:p15="http://schemas.microsoft.com/office/powerpoint/2012/main" userId="S-1-5-21-807984693-2611453631-1420927585-1004" providerId="AD"/>
      </p:ext>
    </p:extLst>
  </p:cmAuthor>
  <p:cmAuthor id="2" name="Carolina Manoso" initials="CM" lastIdx="2" clrIdx="2">
    <p:extLst>
      <p:ext uri="{19B8F6BF-5375-455C-9EA6-DF929625EA0E}">
        <p15:presenceInfo xmlns:p15="http://schemas.microsoft.com/office/powerpoint/2012/main" userId="S-1-5-21-515967899-2111687655-682003330-32691" providerId="AD"/>
      </p:ext>
    </p:extLst>
  </p:cmAuthor>
  <p:cmAuthor id="3" name="Lavinto Suvi" initials="LS" lastIdx="7" clrIdx="3">
    <p:extLst>
      <p:ext uri="{19B8F6BF-5375-455C-9EA6-DF929625EA0E}">
        <p15:presenceInfo xmlns:p15="http://schemas.microsoft.com/office/powerpoint/2012/main" userId="S::suvi.lavinto_aalto.fi#ext#@upcbcntech.onmicrosoft.com::86ac3712-8b1d-4de1-abbb-f65b720b0033" providerId="AD"/>
      </p:ext>
    </p:extLst>
  </p:cmAuthor>
  <p:cmAuthor id="4" name="Carolina Mañoso" initials="CM" lastIdx="14" clrIdx="4">
    <p:extLst>
      <p:ext uri="{19B8F6BF-5375-455C-9EA6-DF929625EA0E}">
        <p15:presenceInfo xmlns:p15="http://schemas.microsoft.com/office/powerpoint/2012/main" userId="S::carolina.manoso@office365.upc.edu::dc1e37f2-a8ae-47b4-b74c-1664c03949ae" providerId="AD"/>
      </p:ext>
    </p:extLst>
  </p:cmAuthor>
  <p:cmAuthor id="5" name="Veronica Lott" initials="VL" lastIdx="9" clrIdx="5">
    <p:extLst>
      <p:ext uri="{19B8F6BF-5375-455C-9EA6-DF929625EA0E}">
        <p15:presenceInfo xmlns:p15="http://schemas.microsoft.com/office/powerpoint/2012/main" userId="S::veronica.lott_pwr.edu.pl#ext#@upcbcntech.onmicrosoft.com::601db1e7-d3a8-4d35-912f-10b846b173cc" providerId="AD"/>
      </p:ext>
    </p:extLst>
  </p:cmAuthor>
  <p:cmAuthor id="6" name="Sofia Beatrice  Vercellone" initials="SV" lastIdx="15" clrIdx="6">
    <p:extLst>
      <p:ext uri="{19B8F6BF-5375-455C-9EA6-DF929625EA0E}">
        <p15:presenceInfo xmlns:p15="http://schemas.microsoft.com/office/powerpoint/2012/main" userId="S::sofia.vercellone@polito.it::12e126e4-77ff-4de8-aaa1-7afd047e90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6897"/>
    <a:srgbClr val="654C88"/>
    <a:srgbClr val="4C5B5D"/>
    <a:srgbClr val="369CB8"/>
    <a:srgbClr val="4999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DFF5115-EE9B-4ECF-BAB9-BA2D01F78ECF}">
  <a:tblStyle styleId="{2DFF5115-EE9B-4ECF-BAB9-BA2D01F78ECF}"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AF2EE"/>
          </a:solidFill>
        </a:fill>
      </a:tcStyle>
    </a:wholeTbl>
    <a:band1H>
      <a:tcTxStyle/>
      <a:tcStyle>
        <a:tcBdr/>
        <a:fill>
          <a:solidFill>
            <a:srgbClr val="D3E4DC"/>
          </a:solidFill>
        </a:fill>
      </a:tcStyle>
    </a:band1H>
    <a:band2H>
      <a:tcTxStyle/>
      <a:tcStyle>
        <a:tcBdr/>
      </a:tcStyle>
    </a:band2H>
    <a:band1V>
      <a:tcTxStyle/>
      <a:tcStyle>
        <a:tcBdr/>
        <a:fill>
          <a:solidFill>
            <a:srgbClr val="D3E4DC"/>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087" autoAdjust="0"/>
    <p:restoredTop sz="94640" autoAdjust="0"/>
  </p:normalViewPr>
  <p:slideViewPr>
    <p:cSldViewPr snapToGrid="0">
      <p:cViewPr varScale="1">
        <p:scale>
          <a:sx n="76" d="100"/>
          <a:sy n="76" d="100"/>
        </p:scale>
        <p:origin x="1306" y="4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21" d="100"/>
          <a:sy n="121" d="100"/>
        </p:scale>
        <p:origin x="5022" y="11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5.fntdata"/><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7.fntdata"/><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6.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1.fntdata"/><Relationship Id="rId46" Type="http://customschemas.google.com/relationships/presentationmetadata" Target="metadata"/><Relationship Id="rId20" Type="http://schemas.openxmlformats.org/officeDocument/2006/relationships/slide" Target="slides/slide16.xml"/><Relationship Id="rId41"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s>
</file>

<file path=ppt/comments/modernComment_11D_0.xml><?xml version="1.0" encoding="utf-8"?>
<p188:cmLst xmlns:a="http://schemas.openxmlformats.org/drawingml/2006/main" xmlns:r="http://schemas.openxmlformats.org/officeDocument/2006/relationships" xmlns:p188="http://schemas.microsoft.com/office/powerpoint/2018/8/main">
  <p188:cm id="{5A98C152-C2B8-4269-97AB-8CE833E7F9B1}" authorId="{08556384-D12E-FFE1-EA8F-02265A74EA4E}" created="2024-10-22T13:15:21.974">
    <ac:txMkLst xmlns:ac="http://schemas.microsoft.com/office/drawing/2013/main/command">
      <pc:docMk xmlns:pc="http://schemas.microsoft.com/office/powerpoint/2013/main/command"/>
      <pc:sldMk xmlns:pc="http://schemas.microsoft.com/office/powerpoint/2013/main/command" cId="0" sldId="285"/>
      <ac:spMk id="367" creationId="{00000000-0000-0000-0000-000000000000}"/>
      <ac:txMk cp="248" len="127">
        <ac:context len="452" hash="395632151"/>
      </ac:txMk>
    </ac:txMkLst>
    <p188:pos x="4981191" y="1642198"/>
    <p188:txBody>
      <a:bodyPr/>
      <a:lstStyle/>
      <a:p>
        <a:r>
          <a:rPr lang="en-GB"/>
          <a:t>Same here- no need to mention the amount. 
Also, if we mention Research here, we need to mention-funded by partner contribution only, in order for MS of E+ project to not raise suspicion</a:t>
        </a:r>
      </a:p>
    </p188:txBody>
  </p188:cm>
</p188:cmLst>
</file>

<file path=ppt/comments/modernComment_104_0.xml><?xml version="1.0" encoding="utf-8"?>
<p188:cmLst xmlns:a="http://schemas.openxmlformats.org/drawingml/2006/main" xmlns:r="http://schemas.openxmlformats.org/officeDocument/2006/relationships" xmlns:p188="http://schemas.microsoft.com/office/powerpoint/2018/8/main">
  <p188:cm id="{F1D01AFE-1818-48A4-983A-084003CF3EA0}" authorId="{806C1555-7883-5D05-DCF3-C2466A1F98F4}" created="2024-10-17T08:04:03.029">
    <pc:sldMkLst xmlns:pc="http://schemas.microsoft.com/office/powerpoint/2013/main/command">
      <pc:docMk/>
      <pc:sldMk cId="0" sldId="260"/>
    </pc:sldMkLst>
    <p188:txBody>
      <a:bodyPr/>
      <a:lstStyle/>
      <a:p>
        <a:r>
          <a:rPr lang="de-DE"/>
          <a:t>Great!</a:t>
        </a:r>
      </a:p>
    </p188:txBody>
  </p188:cm>
</p188:cmLst>
</file>

<file path=ppt/comments/modernComment_107_0.xml><?xml version="1.0" encoding="utf-8"?>
<p188:cmLst xmlns:a="http://schemas.openxmlformats.org/drawingml/2006/main" xmlns:r="http://schemas.openxmlformats.org/officeDocument/2006/relationships" xmlns:p188="http://schemas.microsoft.com/office/powerpoint/2018/8/main">
  <p188:cm id="{C62CF9F4-A0E5-43C4-8AC2-1FECE959C650}" authorId="{806C1555-7883-5D05-DCF3-C2466A1F98F4}" created="2024-10-17T08:06:14.159">
    <ac:deMkLst xmlns:ac="http://schemas.microsoft.com/office/drawing/2013/main/command">
      <pc:docMk xmlns:pc="http://schemas.microsoft.com/office/powerpoint/2013/main/command"/>
      <pc:sldMk xmlns:pc="http://schemas.microsoft.com/office/powerpoint/2013/main/command" cId="0" sldId="263"/>
      <ac:spMk id="160" creationId="{00000000-0000-0000-0000-000000000000}"/>
    </ac:deMkLst>
    <p188:replyLst>
      <p188:reply id="{3187241B-44B4-43C1-9156-6A1785B810F4}" authorId="{2C84C0CC-3D39-C860-BF7F-7FF71D5B7BC9}" created="2024-10-18T15:04:10.850">
        <p188:txBody>
          <a:bodyPr/>
          <a:lstStyle/>
          <a:p>
            <a:r>
              <a:rPr lang="de-DE"/>
              <a:t>Yes please include:
CRITERIA
- MSCA Doctoral network, focus on critical raw materials
- November 2024 – October 2028
- 5 Unite! universities involved</a:t>
            </a:r>
          </a:p>
        </p188:txBody>
      </p188:reply>
    </p188:replyLst>
    <p188:txBody>
      <a:bodyPr/>
      <a:lstStyle/>
      <a:p>
        <a:r>
          <a:rPr lang="de-DE"/>
          <a:t>Unite! CRITERIA? - details PoliTO team</a:t>
        </a:r>
      </a:p>
    </p188:txBody>
  </p188:cm>
</p188:cmLst>
</file>

<file path=ppt/comments/modernComment_112_0.xml><?xml version="1.0" encoding="utf-8"?>
<p188:cmLst xmlns:a="http://schemas.openxmlformats.org/drawingml/2006/main" xmlns:r="http://schemas.openxmlformats.org/officeDocument/2006/relationships" xmlns:p188="http://schemas.microsoft.com/office/powerpoint/2018/8/main">
  <p188:cm id="{AF1BD1E2-BB0E-49E7-8282-1A9018FBE99C}" authorId="{806C1555-7883-5D05-DCF3-C2466A1F98F4}" created="2024-10-17T08:19:47.744">
    <pc:sldMkLst xmlns:pc="http://schemas.microsoft.com/office/powerpoint/2013/main/command">
      <pc:docMk/>
      <pc:sldMk cId="0" sldId="274"/>
    </pc:sldMkLst>
    <p188:replyLst>
      <p188:reply id="{00D71FE5-7835-46DA-9D71-7C668535FDEE}" authorId="{08556384-D12E-FFE1-EA8F-02265A74EA4E}" created="2024-10-22T13:09:54.061">
        <p188:txBody>
          <a:bodyPr/>
          <a:lstStyle/>
          <a:p>
            <a:r>
              <a:rPr lang="en-GB"/>
              <a:t>I feel the amount of funding part can be removed. If something to be added could be- Co-funded through E+ and Partner Contribution. </a:t>
            </a:r>
          </a:p>
        </p188:txBody>
      </p188:reply>
    </p188:replyLst>
    <p188:txBody>
      <a:bodyPr/>
      <a:lstStyle/>
      <a:p>
        <a:r>
          <a:rPr lang="de-DE"/>
          <a:t>Very good overview for students!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de-D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4483898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93" name="Google Shape;9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69751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99" name="Google Shape;99;p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4131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07" name="Google Shape;107;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89336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14" name="Google Shape;114;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97691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21" name="Google Shape;121;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2432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36" name="Google Shape;136;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47017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50" name="Google Shape;150;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81908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58" name="Google Shape;158;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093912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65" name="Google Shape;165;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2748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88" name="Google Shape;188;p6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44281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96" name="Google Shape;196;p6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57336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06" name="Google Shape;206;p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12</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86606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20" name="Google Shape;220;p6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13</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73161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6" name="Google Shape;22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9760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32" name="Google Shape;232;p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15</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470413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40" name="Google Shape;240;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16</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31269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55" name="Google Shape;255;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01224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63" name="Google Shape;263;p7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18</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85134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72" name="Google Shape;272;p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19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72106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280" name="Google Shape;280;p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20</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482123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7" name="Google Shape;28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670843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2" name="Google Shape;292;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664798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5" name="Google Shape;305;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306" name="Google Shape;306;p7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23</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167068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7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96646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0" name="Google Shape;320;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321" name="Google Shape;321;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25</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748354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36" name="Google Shape;136;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26</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929512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98" name="Google Shape;298;p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27</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396863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2" name="Google Shape;342;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343" name="Google Shape;343;p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28</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336850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352" name="Google Shape;352;p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29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090858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363" name="Google Shape;363;p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30</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680917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0" name="Google Shape;370;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371" name="Google Shape;371;p8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de-DE" sz="1200" b="0" i="0" u="none" strike="noStrike" cap="none">
                <a:solidFill>
                  <a:schemeClr val="dk1"/>
                </a:solidFill>
                <a:latin typeface="Calibri"/>
                <a:ea typeface="Calibri"/>
                <a:cs typeface="Calibri"/>
                <a:sym typeface="Calibri"/>
              </a:rPr>
              <a:t>31</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071594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8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8" name="Google Shape;378;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9557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3.png"/><Relationship Id="rId4" Type="http://schemas.openxmlformats.org/officeDocument/2006/relationships/image" Target="../media/image11.png"/><Relationship Id="rId9"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2 lines">
  <p:cSld name="Title 2 lines">
    <p:spTree>
      <p:nvGrpSpPr>
        <p:cNvPr id="1" name="Shape 15"/>
        <p:cNvGrpSpPr/>
        <p:nvPr/>
      </p:nvGrpSpPr>
      <p:grpSpPr>
        <a:xfrm>
          <a:off x="0" y="0"/>
          <a:ext cx="0" cy="0"/>
          <a:chOff x="0" y="0"/>
          <a:chExt cx="0" cy="0"/>
        </a:xfrm>
      </p:grpSpPr>
      <p:sp>
        <p:nvSpPr>
          <p:cNvPr id="16" name="Google Shape;16;p32"/>
          <p:cNvSpPr txBox="1">
            <a:spLocks noGrp="1"/>
          </p:cNvSpPr>
          <p:nvPr>
            <p:ph type="ctrTitle"/>
          </p:nvPr>
        </p:nvSpPr>
        <p:spPr>
          <a:xfrm>
            <a:off x="713256" y="2807594"/>
            <a:ext cx="10800000" cy="2711003"/>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Clr>
                <a:schemeClr val="lt1"/>
              </a:buClr>
              <a:buSzPts val="6400"/>
              <a:buFont typeface="Arial"/>
              <a:buNone/>
              <a:defRPr sz="4800">
                <a:solidFill>
                  <a:srgbClr val="111C1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1" name="Google Shape;21;p32"/>
          <p:cNvPicPr preferRelativeResize="0"/>
          <p:nvPr/>
        </p:nvPicPr>
        <p:blipFill rotWithShape="1">
          <a:blip r:embed="rId2">
            <a:alphaModFix/>
          </a:blip>
          <a:srcRect/>
          <a:stretch/>
        </p:blipFill>
        <p:spPr>
          <a:xfrm>
            <a:off x="3244109" y="329386"/>
            <a:ext cx="5382832" cy="2330766"/>
          </a:xfrm>
          <a:prstGeom prst="rect">
            <a:avLst/>
          </a:prstGeom>
          <a:noFill/>
          <a:ln>
            <a:noFill/>
          </a:ln>
        </p:spPr>
      </p:pic>
      <p:pic>
        <p:nvPicPr>
          <p:cNvPr id="8" name="Google Shape;77;p89"/>
          <p:cNvPicPr preferRelativeResize="0"/>
          <p:nvPr userDrawn="1"/>
        </p:nvPicPr>
        <p:blipFill rotWithShape="1">
          <a:blip r:embed="rId3">
            <a:alphaModFix/>
          </a:blip>
          <a:srcRect l="511"/>
          <a:stretch/>
        </p:blipFill>
        <p:spPr>
          <a:xfrm>
            <a:off x="55130" y="5568663"/>
            <a:ext cx="12099669" cy="638594"/>
          </a:xfrm>
          <a:prstGeom prst="rect">
            <a:avLst/>
          </a:prstGeom>
          <a:noFill/>
          <a:ln>
            <a:noFill/>
          </a:ln>
        </p:spPr>
      </p:pic>
      <p:pic>
        <p:nvPicPr>
          <p:cNvPr id="9" name="Google Shape;78;p89"/>
          <p:cNvPicPr preferRelativeResize="0"/>
          <p:nvPr userDrawn="1"/>
        </p:nvPicPr>
        <p:blipFill>
          <a:blip r:embed="rId4"/>
          <a:srcRect l="888" r="888"/>
          <a:stretch/>
        </p:blipFill>
        <p:spPr>
          <a:xfrm>
            <a:off x="285805" y="6192813"/>
            <a:ext cx="11639550" cy="62095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HL, Subline, List, Copy">
  <p:cSld name="HL, Subline, List, Copy">
    <p:spTree>
      <p:nvGrpSpPr>
        <p:cNvPr id="1" name="Shape 22"/>
        <p:cNvGrpSpPr/>
        <p:nvPr/>
      </p:nvGrpSpPr>
      <p:grpSpPr>
        <a:xfrm>
          <a:off x="0" y="0"/>
          <a:ext cx="0" cy="0"/>
          <a:chOff x="0" y="0"/>
          <a:chExt cx="0" cy="0"/>
        </a:xfrm>
      </p:grpSpPr>
      <p:sp>
        <p:nvSpPr>
          <p:cNvPr id="23" name="Google Shape;23;p34" descr="Cum sociis natoque penatibus et magnis dis parturient montes, nascetur ridiculus mus. Donec quam felis, ultricies nec, pellentesque eu, pretium quis, sem. Lorem ipsum dolor sit amet, consectetuer adipiscing elit. Aenean commodo ligula eget dolor. Aenean massa. &#10;&#10;&#10;Lorem ipsum dolor sit amet, consectetuer adipiscing elit."/>
          <p:cNvSpPr txBox="1">
            <a:spLocks noGrp="1"/>
          </p:cNvSpPr>
          <p:nvPr>
            <p:ph type="body" idx="1"/>
          </p:nvPr>
        </p:nvSpPr>
        <p:spPr>
          <a:xfrm>
            <a:off x="6184800" y="2086377"/>
            <a:ext cx="5646000" cy="4411623"/>
          </a:xfrm>
          <a:prstGeom prst="rect">
            <a:avLst/>
          </a:prstGeom>
          <a:noFill/>
          <a:ln>
            <a:noFill/>
          </a:ln>
        </p:spPr>
        <p:txBody>
          <a:bodyPr spcFirstLastPara="1" wrap="square" lIns="0" tIns="0" rIns="0" bIns="0" anchor="t" anchorCtr="0">
            <a:noAutofit/>
          </a:bodyPr>
          <a:lstStyle>
            <a:lvl1pPr marL="457200" lvl="0" indent="-228600" algn="l">
              <a:lnSpc>
                <a:spcPct val="120000"/>
              </a:lnSpc>
              <a:spcBef>
                <a:spcPts val="0"/>
              </a:spcBef>
              <a:spcAft>
                <a:spcPts val="0"/>
              </a:spcAft>
              <a:buClr>
                <a:schemeClr val="dk1"/>
              </a:buClr>
              <a:buSzPts val="1800"/>
              <a:buNone/>
              <a:defRPr sz="18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pic>
        <p:nvPicPr>
          <p:cNvPr id="24" name="Google Shape;24;p34"/>
          <p:cNvPicPr preferRelativeResize="0"/>
          <p:nvPr/>
        </p:nvPicPr>
        <p:blipFill rotWithShape="1">
          <a:blip r:embed="rId2">
            <a:alphaModFix/>
          </a:blip>
          <a:srcRect/>
          <a:stretch/>
        </p:blipFill>
        <p:spPr>
          <a:xfrm>
            <a:off x="9669600" y="363600"/>
            <a:ext cx="950614" cy="452673"/>
          </a:xfrm>
          <a:prstGeom prst="rect">
            <a:avLst/>
          </a:prstGeom>
          <a:noFill/>
          <a:ln>
            <a:noFill/>
          </a:ln>
        </p:spPr>
      </p:pic>
      <p:pic>
        <p:nvPicPr>
          <p:cNvPr id="25" name="Google Shape;25;p34" descr="Ein Bild, das Ballon, Transport, Flugzeug enthält.&#10;&#10;Automatisch generierte Beschreibung"/>
          <p:cNvPicPr preferRelativeResize="0"/>
          <p:nvPr/>
        </p:nvPicPr>
        <p:blipFill rotWithShape="1">
          <a:blip r:embed="rId3">
            <a:alphaModFix/>
          </a:blip>
          <a:srcRect/>
          <a:stretch/>
        </p:blipFill>
        <p:spPr>
          <a:xfrm>
            <a:off x="10792800" y="324000"/>
            <a:ext cx="419101" cy="510541"/>
          </a:xfrm>
          <a:prstGeom prst="rect">
            <a:avLst/>
          </a:prstGeom>
          <a:noFill/>
          <a:ln>
            <a:noFill/>
          </a:ln>
        </p:spPr>
      </p:pic>
      <p:sp>
        <p:nvSpPr>
          <p:cNvPr id="26" name="Google Shape;26;p34"/>
          <p:cNvSpPr txBox="1">
            <a:spLocks noGrp="1"/>
          </p:cNvSpPr>
          <p:nvPr>
            <p:ph type="body" idx="2"/>
          </p:nvPr>
        </p:nvSpPr>
        <p:spPr>
          <a:xfrm>
            <a:off x="361200" y="2086377"/>
            <a:ext cx="5644800" cy="4411623"/>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Clr>
                <a:schemeClr val="dk1"/>
              </a:buClr>
              <a:buSzPts val="1800"/>
              <a:buChar char="•"/>
              <a:defRPr sz="1800">
                <a:solidFill>
                  <a:schemeClr val="dk1"/>
                </a:solidFill>
              </a:defRPr>
            </a:lvl1pPr>
            <a:lvl2pPr marL="914400" lvl="1" indent="-342900" algn="l">
              <a:lnSpc>
                <a:spcPct val="90000"/>
              </a:lnSpc>
              <a:spcBef>
                <a:spcPts val="500"/>
              </a:spcBef>
              <a:spcAft>
                <a:spcPts val="0"/>
              </a:spcAft>
              <a:buClr>
                <a:schemeClr val="dk1"/>
              </a:buClr>
              <a:buSzPts val="1800"/>
              <a:buChar char="•"/>
              <a:defRPr sz="14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34"/>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600"/>
              <a:buFont typeface="Arial"/>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hapter C">
  <p:cSld name="Chapter C">
    <p:spTree>
      <p:nvGrpSpPr>
        <p:cNvPr id="1" name="Shape 28"/>
        <p:cNvGrpSpPr/>
        <p:nvPr/>
      </p:nvGrpSpPr>
      <p:grpSpPr>
        <a:xfrm>
          <a:off x="0" y="0"/>
          <a:ext cx="0" cy="0"/>
          <a:chOff x="0" y="0"/>
          <a:chExt cx="0" cy="0"/>
        </a:xfrm>
      </p:grpSpPr>
      <p:pic>
        <p:nvPicPr>
          <p:cNvPr id="29" name="Google Shape;29;p49"/>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0" name="Google Shape;30;p49"/>
          <p:cNvSpPr txBox="1">
            <a:spLocks noGrp="1"/>
          </p:cNvSpPr>
          <p:nvPr>
            <p:ph type="ctrTitle"/>
          </p:nvPr>
        </p:nvSpPr>
        <p:spPr>
          <a:xfrm>
            <a:off x="0" y="2700001"/>
            <a:ext cx="12192000" cy="982799"/>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Clr>
                <a:schemeClr val="lt1"/>
              </a:buClr>
              <a:buSzPts val="6400"/>
              <a:buFont typeface="Arial"/>
              <a:buNone/>
              <a:defRPr sz="6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49"/>
          <p:cNvSpPr txBox="1">
            <a:spLocks noGrp="1"/>
          </p:cNvSpPr>
          <p:nvPr>
            <p:ph type="subTitle" idx="1"/>
          </p:nvPr>
        </p:nvSpPr>
        <p:spPr>
          <a:xfrm>
            <a:off x="0" y="3682799"/>
            <a:ext cx="12192000" cy="2494163"/>
          </a:xfrm>
          <a:prstGeom prst="rect">
            <a:avLst/>
          </a:prstGeom>
          <a:noFill/>
          <a:ln>
            <a:noFill/>
          </a:ln>
        </p:spPr>
        <p:txBody>
          <a:bodyPr spcFirstLastPara="1" wrap="square" lIns="0" tIns="0" rIns="0" bIns="0" anchor="t" anchorCtr="0">
            <a:noAutofit/>
          </a:bodyPr>
          <a:lstStyle>
            <a:lvl1pPr lvl="0" algn="ctr">
              <a:lnSpc>
                <a:spcPct val="133333"/>
              </a:lnSpc>
              <a:spcBef>
                <a:spcPts val="0"/>
              </a:spcBef>
              <a:spcAft>
                <a:spcPts val="0"/>
              </a:spcAft>
              <a:buClr>
                <a:schemeClr val="lt1"/>
              </a:buClr>
              <a:buSzPts val="1800"/>
              <a:buNone/>
              <a:defRPr sz="18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hapter E">
  <p:cSld name="Chapter E">
    <p:spTree>
      <p:nvGrpSpPr>
        <p:cNvPr id="1" name="Shape 32"/>
        <p:cNvGrpSpPr/>
        <p:nvPr/>
      </p:nvGrpSpPr>
      <p:grpSpPr>
        <a:xfrm>
          <a:off x="0" y="0"/>
          <a:ext cx="0" cy="0"/>
          <a:chOff x="0" y="0"/>
          <a:chExt cx="0" cy="0"/>
        </a:xfrm>
      </p:grpSpPr>
      <p:pic>
        <p:nvPicPr>
          <p:cNvPr id="33" name="Google Shape;33;p51"/>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4" name="Google Shape;34;p51"/>
          <p:cNvSpPr txBox="1">
            <a:spLocks noGrp="1"/>
          </p:cNvSpPr>
          <p:nvPr>
            <p:ph type="ctrTitle"/>
          </p:nvPr>
        </p:nvSpPr>
        <p:spPr>
          <a:xfrm>
            <a:off x="0" y="2700001"/>
            <a:ext cx="12192000" cy="982799"/>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Clr>
                <a:schemeClr val="lt1"/>
              </a:buClr>
              <a:buSzPts val="6400"/>
              <a:buFont typeface="Arial"/>
              <a:buNone/>
              <a:defRPr sz="6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1"/>
          <p:cNvSpPr txBox="1">
            <a:spLocks noGrp="1"/>
          </p:cNvSpPr>
          <p:nvPr>
            <p:ph type="subTitle" idx="1"/>
          </p:nvPr>
        </p:nvSpPr>
        <p:spPr>
          <a:xfrm>
            <a:off x="0" y="3682799"/>
            <a:ext cx="12192000" cy="2494163"/>
          </a:xfrm>
          <a:prstGeom prst="rect">
            <a:avLst/>
          </a:prstGeom>
          <a:noFill/>
          <a:ln>
            <a:noFill/>
          </a:ln>
        </p:spPr>
        <p:txBody>
          <a:bodyPr spcFirstLastPara="1" wrap="square" lIns="0" tIns="0" rIns="0" bIns="0" anchor="t" anchorCtr="0">
            <a:noAutofit/>
          </a:bodyPr>
          <a:lstStyle>
            <a:lvl1pPr lvl="0" algn="ctr">
              <a:lnSpc>
                <a:spcPct val="133333"/>
              </a:lnSpc>
              <a:spcBef>
                <a:spcPts val="0"/>
              </a:spcBef>
              <a:spcAft>
                <a:spcPts val="0"/>
              </a:spcAft>
              <a:buClr>
                <a:schemeClr val="lt1"/>
              </a:buClr>
              <a:buSzPts val="1800"/>
              <a:buNone/>
              <a:defRPr sz="18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hapter F">
  <p:cSld name="Chapter F">
    <p:spTree>
      <p:nvGrpSpPr>
        <p:cNvPr id="1" name="Shape 36"/>
        <p:cNvGrpSpPr/>
        <p:nvPr/>
      </p:nvGrpSpPr>
      <p:grpSpPr>
        <a:xfrm>
          <a:off x="0" y="0"/>
          <a:ext cx="0" cy="0"/>
          <a:chOff x="0" y="0"/>
          <a:chExt cx="0" cy="0"/>
        </a:xfrm>
      </p:grpSpPr>
      <p:pic>
        <p:nvPicPr>
          <p:cNvPr id="37" name="Google Shape;37;p5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8" name="Google Shape;38;p52"/>
          <p:cNvSpPr txBox="1">
            <a:spLocks noGrp="1"/>
          </p:cNvSpPr>
          <p:nvPr>
            <p:ph type="ctrTitle"/>
          </p:nvPr>
        </p:nvSpPr>
        <p:spPr>
          <a:xfrm>
            <a:off x="0" y="2700001"/>
            <a:ext cx="12192000" cy="982799"/>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Clr>
                <a:schemeClr val="lt1"/>
              </a:buClr>
              <a:buSzPts val="6400"/>
              <a:buFont typeface="Arial"/>
              <a:buNone/>
              <a:defRPr sz="6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2"/>
          <p:cNvSpPr txBox="1">
            <a:spLocks noGrp="1"/>
          </p:cNvSpPr>
          <p:nvPr>
            <p:ph type="subTitle" idx="1"/>
          </p:nvPr>
        </p:nvSpPr>
        <p:spPr>
          <a:xfrm>
            <a:off x="0" y="3682799"/>
            <a:ext cx="12192000" cy="2494163"/>
          </a:xfrm>
          <a:prstGeom prst="rect">
            <a:avLst/>
          </a:prstGeom>
          <a:noFill/>
          <a:ln>
            <a:noFill/>
          </a:ln>
        </p:spPr>
        <p:txBody>
          <a:bodyPr spcFirstLastPara="1" wrap="square" lIns="0" tIns="0" rIns="0" bIns="0" anchor="t" anchorCtr="0">
            <a:noAutofit/>
          </a:bodyPr>
          <a:lstStyle>
            <a:lvl1pPr lvl="0" algn="ctr">
              <a:lnSpc>
                <a:spcPct val="133333"/>
              </a:lnSpc>
              <a:spcBef>
                <a:spcPts val="0"/>
              </a:spcBef>
              <a:spcAft>
                <a:spcPts val="0"/>
              </a:spcAft>
              <a:buClr>
                <a:schemeClr val="lt1"/>
              </a:buClr>
              <a:buSzPts val="1800"/>
              <a:buNone/>
              <a:defRPr sz="18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2 lines">
  <p:cSld name="1_Title 2 lines">
    <p:spTree>
      <p:nvGrpSpPr>
        <p:cNvPr id="1" name="Shape 40"/>
        <p:cNvGrpSpPr/>
        <p:nvPr/>
      </p:nvGrpSpPr>
      <p:grpSpPr>
        <a:xfrm>
          <a:off x="0" y="0"/>
          <a:ext cx="0" cy="0"/>
          <a:chOff x="0" y="0"/>
          <a:chExt cx="0" cy="0"/>
        </a:xfrm>
      </p:grpSpPr>
      <p:pic>
        <p:nvPicPr>
          <p:cNvPr id="41" name="Google Shape;41;p85"/>
          <p:cNvPicPr preferRelativeResize="0"/>
          <p:nvPr/>
        </p:nvPicPr>
        <p:blipFill rotWithShape="1">
          <a:blip r:embed="rId2">
            <a:alphaModFix/>
          </a:blip>
          <a:srcRect l="511"/>
          <a:stretch/>
        </p:blipFill>
        <p:spPr>
          <a:xfrm>
            <a:off x="55130" y="5568663"/>
            <a:ext cx="12099669" cy="638594"/>
          </a:xfrm>
          <a:prstGeom prst="rect">
            <a:avLst/>
          </a:prstGeom>
          <a:noFill/>
          <a:ln>
            <a:noFill/>
          </a:ln>
        </p:spPr>
      </p:pic>
      <p:pic>
        <p:nvPicPr>
          <p:cNvPr id="43" name="Google Shape;43;p85"/>
          <p:cNvPicPr preferRelativeResize="0"/>
          <p:nvPr/>
        </p:nvPicPr>
        <p:blipFill rotWithShape="1">
          <a:blip r:embed="rId3">
            <a:alphaModFix/>
          </a:blip>
          <a:srcRect/>
          <a:stretch/>
        </p:blipFill>
        <p:spPr>
          <a:xfrm>
            <a:off x="454624" y="1657575"/>
            <a:ext cx="5382832" cy="2330766"/>
          </a:xfrm>
          <a:prstGeom prst="rect">
            <a:avLst/>
          </a:prstGeom>
          <a:noFill/>
          <a:ln>
            <a:noFill/>
          </a:ln>
        </p:spPr>
      </p:pic>
      <p:sp>
        <p:nvSpPr>
          <p:cNvPr id="44" name="Google Shape;44;p85"/>
          <p:cNvSpPr txBox="1">
            <a:spLocks noGrp="1"/>
          </p:cNvSpPr>
          <p:nvPr>
            <p:ph type="ctrTitle"/>
          </p:nvPr>
        </p:nvSpPr>
        <p:spPr>
          <a:xfrm>
            <a:off x="7120870" y="2118268"/>
            <a:ext cx="5221180" cy="2711003"/>
          </a:xfrm>
          <a:prstGeom prst="rect">
            <a:avLst/>
          </a:prstGeom>
          <a:noFill/>
          <a:ln>
            <a:noFill/>
          </a:ln>
        </p:spPr>
        <p:txBody>
          <a:bodyPr spcFirstLastPara="1" wrap="square" lIns="0" tIns="0" rIns="0" bIns="0" anchor="t" anchorCtr="0">
            <a:noAutofit/>
          </a:bodyPr>
          <a:lstStyle>
            <a:lvl1pPr lvl="0" algn="l">
              <a:lnSpc>
                <a:spcPct val="200000"/>
              </a:lnSpc>
              <a:spcBef>
                <a:spcPts val="0"/>
              </a:spcBef>
              <a:spcAft>
                <a:spcPts val="0"/>
              </a:spcAft>
              <a:buClr>
                <a:schemeClr val="lt1"/>
              </a:buClr>
              <a:buSzPts val="6400"/>
              <a:buFont typeface="Arial"/>
              <a:buNone/>
              <a:defRPr sz="1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 name="Google Shape;78;p89">
            <a:extLst>
              <a:ext uri="{FF2B5EF4-FFF2-40B4-BE49-F238E27FC236}">
                <a16:creationId xmlns:a16="http://schemas.microsoft.com/office/drawing/2014/main" id="{837A7639-4CEE-89D3-519A-EE447FD26B4B}"/>
              </a:ext>
            </a:extLst>
          </p:cNvPr>
          <p:cNvPicPr preferRelativeResize="0"/>
          <p:nvPr userDrawn="1"/>
        </p:nvPicPr>
        <p:blipFill>
          <a:blip r:embed="rId4"/>
          <a:srcRect l="888" r="888"/>
          <a:stretch/>
        </p:blipFill>
        <p:spPr>
          <a:xfrm>
            <a:off x="285805" y="6192813"/>
            <a:ext cx="11639550" cy="62095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HL, Subline, List, Copy">
  <p:cSld name="1_HL, Subline, List, Copy">
    <p:spTree>
      <p:nvGrpSpPr>
        <p:cNvPr id="1" name="Shape 51"/>
        <p:cNvGrpSpPr/>
        <p:nvPr/>
      </p:nvGrpSpPr>
      <p:grpSpPr>
        <a:xfrm>
          <a:off x="0" y="0"/>
          <a:ext cx="0" cy="0"/>
          <a:chOff x="0" y="0"/>
          <a:chExt cx="0" cy="0"/>
        </a:xfrm>
      </p:grpSpPr>
      <p:pic>
        <p:nvPicPr>
          <p:cNvPr id="52" name="Google Shape;52;p86"/>
          <p:cNvPicPr preferRelativeResize="0"/>
          <p:nvPr/>
        </p:nvPicPr>
        <p:blipFill rotWithShape="1">
          <a:blip r:embed="rId2">
            <a:alphaModFix/>
          </a:blip>
          <a:srcRect/>
          <a:stretch/>
        </p:blipFill>
        <p:spPr>
          <a:xfrm>
            <a:off x="9669600" y="363600"/>
            <a:ext cx="950614" cy="452673"/>
          </a:xfrm>
          <a:prstGeom prst="rect">
            <a:avLst/>
          </a:prstGeom>
          <a:noFill/>
          <a:ln>
            <a:noFill/>
          </a:ln>
        </p:spPr>
      </p:pic>
      <p:pic>
        <p:nvPicPr>
          <p:cNvPr id="53" name="Google Shape;53;p86" descr="Ein Bild, das Ballon, Transport, Flugzeug enthält.&#10;&#10;Automatisch generierte Beschreibung"/>
          <p:cNvPicPr preferRelativeResize="0"/>
          <p:nvPr/>
        </p:nvPicPr>
        <p:blipFill rotWithShape="1">
          <a:blip r:embed="rId3">
            <a:alphaModFix/>
          </a:blip>
          <a:srcRect/>
          <a:stretch/>
        </p:blipFill>
        <p:spPr>
          <a:xfrm>
            <a:off x="10792800" y="324000"/>
            <a:ext cx="419101" cy="510541"/>
          </a:xfrm>
          <a:prstGeom prst="rect">
            <a:avLst/>
          </a:prstGeom>
          <a:noFill/>
          <a:ln>
            <a:noFill/>
          </a:ln>
        </p:spPr>
      </p:pic>
      <p:sp>
        <p:nvSpPr>
          <p:cNvPr id="54" name="Google Shape;54;p86"/>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600"/>
              <a:buFont typeface="Arial"/>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6" descr="Cum sociis natoque penatibus et magnis dis parturient montes, nascetur ridiculus mus. Donec quam felis, ultricies nec, pellentesque eu, pretium quis, sem. Lorem ipsum dolor sit amet, consectetuer adipiscing elit. Aenean commodo ligula eget dolor. Aenean massa. &#10;&#10;&#10;Lorem ipsum dolor sit amet, consectetuer adipiscing elit."/>
          <p:cNvSpPr txBox="1">
            <a:spLocks noGrp="1"/>
          </p:cNvSpPr>
          <p:nvPr>
            <p:ph type="body" idx="1"/>
          </p:nvPr>
        </p:nvSpPr>
        <p:spPr>
          <a:xfrm>
            <a:off x="361200" y="2086377"/>
            <a:ext cx="11469600" cy="4411623"/>
          </a:xfrm>
          <a:prstGeom prst="rect">
            <a:avLst/>
          </a:prstGeom>
          <a:noFill/>
          <a:ln>
            <a:noFill/>
          </a:ln>
        </p:spPr>
        <p:txBody>
          <a:bodyPr spcFirstLastPara="1" wrap="square" lIns="0" tIns="0" rIns="0" bIns="0" anchor="t" anchorCtr="0">
            <a:noAutofit/>
          </a:bodyPr>
          <a:lstStyle>
            <a:lvl1pPr marL="457200" lvl="0" indent="-228600" algn="l">
              <a:lnSpc>
                <a:spcPct val="120000"/>
              </a:lnSpc>
              <a:spcBef>
                <a:spcPts val="0"/>
              </a:spcBef>
              <a:spcAft>
                <a:spcPts val="0"/>
              </a:spcAft>
              <a:buClr>
                <a:schemeClr val="dk1"/>
              </a:buClr>
              <a:buSzPts val="1800"/>
              <a:buNone/>
              <a:defRPr sz="18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HL, Subline, Pic, Copy">
  <p:cSld name="1_HL, Subline, Pic, Copy">
    <p:spTree>
      <p:nvGrpSpPr>
        <p:cNvPr id="1" name="Shape 56"/>
        <p:cNvGrpSpPr/>
        <p:nvPr/>
      </p:nvGrpSpPr>
      <p:grpSpPr>
        <a:xfrm>
          <a:off x="0" y="0"/>
          <a:ext cx="0" cy="0"/>
          <a:chOff x="0" y="0"/>
          <a:chExt cx="0" cy="0"/>
        </a:xfrm>
      </p:grpSpPr>
      <p:sp>
        <p:nvSpPr>
          <p:cNvPr id="57" name="Google Shape;57;p87"/>
          <p:cNvSpPr>
            <a:spLocks noGrp="1"/>
          </p:cNvSpPr>
          <p:nvPr>
            <p:ph type="pic" idx="2"/>
          </p:nvPr>
        </p:nvSpPr>
        <p:spPr>
          <a:xfrm>
            <a:off x="360000" y="2086378"/>
            <a:ext cx="5647200" cy="4411622"/>
          </a:xfrm>
          <a:prstGeom prst="rect">
            <a:avLst/>
          </a:prstGeom>
          <a:noFill/>
          <a:ln>
            <a:noFill/>
          </a:ln>
        </p:spPr>
      </p:sp>
      <p:pic>
        <p:nvPicPr>
          <p:cNvPr id="58" name="Google Shape;58;p87"/>
          <p:cNvPicPr preferRelativeResize="0"/>
          <p:nvPr/>
        </p:nvPicPr>
        <p:blipFill rotWithShape="1">
          <a:blip r:embed="rId2">
            <a:alphaModFix/>
          </a:blip>
          <a:srcRect/>
          <a:stretch/>
        </p:blipFill>
        <p:spPr>
          <a:xfrm>
            <a:off x="9669600" y="363600"/>
            <a:ext cx="950614" cy="452673"/>
          </a:xfrm>
          <a:prstGeom prst="rect">
            <a:avLst/>
          </a:prstGeom>
          <a:noFill/>
          <a:ln>
            <a:noFill/>
          </a:ln>
        </p:spPr>
      </p:pic>
      <p:pic>
        <p:nvPicPr>
          <p:cNvPr id="59" name="Google Shape;59;p87" descr="Ein Bild, das Ballon, Transport, Flugzeug enthält.&#10;&#10;Automatisch generierte Beschreibung"/>
          <p:cNvPicPr preferRelativeResize="0"/>
          <p:nvPr/>
        </p:nvPicPr>
        <p:blipFill rotWithShape="1">
          <a:blip r:embed="rId3">
            <a:alphaModFix/>
          </a:blip>
          <a:srcRect/>
          <a:stretch/>
        </p:blipFill>
        <p:spPr>
          <a:xfrm>
            <a:off x="10792800" y="324000"/>
            <a:ext cx="419101" cy="510541"/>
          </a:xfrm>
          <a:prstGeom prst="rect">
            <a:avLst/>
          </a:prstGeom>
          <a:noFill/>
          <a:ln>
            <a:noFill/>
          </a:ln>
        </p:spPr>
      </p:pic>
      <p:sp>
        <p:nvSpPr>
          <p:cNvPr id="60" name="Google Shape;60;p87" descr="Cum sociis natoque penatibus et magnis dis parturient montes, nascetur ridiculus mus. Donec quam felis, ultricies nec, pellentesque eu, pretium quis, sem. Lorem ipsum dolor sit amet, consectetuer adipiscing elit. Aenean commodo ligula eget dolor. Aenean massa. &#10;&#10;&#10;Lorem ipsum dolor sit amet, consectetuer adipiscing elit."/>
          <p:cNvSpPr txBox="1">
            <a:spLocks noGrp="1"/>
          </p:cNvSpPr>
          <p:nvPr>
            <p:ph type="body" idx="1"/>
          </p:nvPr>
        </p:nvSpPr>
        <p:spPr>
          <a:xfrm>
            <a:off x="6184800" y="2086378"/>
            <a:ext cx="5646000" cy="4411622"/>
          </a:xfrm>
          <a:prstGeom prst="rect">
            <a:avLst/>
          </a:prstGeom>
          <a:noFill/>
          <a:ln>
            <a:noFill/>
          </a:ln>
        </p:spPr>
        <p:txBody>
          <a:bodyPr spcFirstLastPara="1" wrap="square" lIns="0" tIns="0" rIns="0" bIns="0" anchor="t" anchorCtr="0">
            <a:noAutofit/>
          </a:bodyPr>
          <a:lstStyle>
            <a:lvl1pPr marL="457200" lvl="0" indent="-228600" algn="l">
              <a:lnSpc>
                <a:spcPct val="120000"/>
              </a:lnSpc>
              <a:spcBef>
                <a:spcPts val="0"/>
              </a:spcBef>
              <a:spcAft>
                <a:spcPts val="0"/>
              </a:spcAft>
              <a:buClr>
                <a:schemeClr val="dk1"/>
              </a:buClr>
              <a:buSzPts val="1800"/>
              <a:buNone/>
              <a:defRPr sz="18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1" name="Google Shape;61;p87"/>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600"/>
              <a:buFont typeface="Arial"/>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HL, Subline, Pic, Copy">
  <p:cSld name="1_HL, Subline, Pic, Copy 2">
    <p:spTree>
      <p:nvGrpSpPr>
        <p:cNvPr id="1" name="Shape 62"/>
        <p:cNvGrpSpPr/>
        <p:nvPr/>
      </p:nvGrpSpPr>
      <p:grpSpPr>
        <a:xfrm>
          <a:off x="0" y="0"/>
          <a:ext cx="0" cy="0"/>
          <a:chOff x="0" y="0"/>
          <a:chExt cx="0" cy="0"/>
        </a:xfrm>
      </p:grpSpPr>
      <p:pic>
        <p:nvPicPr>
          <p:cNvPr id="63" name="Google Shape;63;p88"/>
          <p:cNvPicPr preferRelativeResize="0"/>
          <p:nvPr/>
        </p:nvPicPr>
        <p:blipFill rotWithShape="1">
          <a:blip r:embed="rId2">
            <a:alphaModFix/>
          </a:blip>
          <a:srcRect/>
          <a:stretch/>
        </p:blipFill>
        <p:spPr>
          <a:xfrm>
            <a:off x="9669600" y="363600"/>
            <a:ext cx="950614" cy="452673"/>
          </a:xfrm>
          <a:prstGeom prst="rect">
            <a:avLst/>
          </a:prstGeom>
          <a:noFill/>
          <a:ln>
            <a:noFill/>
          </a:ln>
        </p:spPr>
      </p:pic>
      <p:pic>
        <p:nvPicPr>
          <p:cNvPr id="64" name="Google Shape;64;p88" descr="Ein Bild, das Ballon, Transport, Flugzeug enthält.&#10;&#10;Automatisch generierte Beschreibung"/>
          <p:cNvPicPr preferRelativeResize="0"/>
          <p:nvPr/>
        </p:nvPicPr>
        <p:blipFill rotWithShape="1">
          <a:blip r:embed="rId3">
            <a:alphaModFix/>
          </a:blip>
          <a:srcRect/>
          <a:stretch/>
        </p:blipFill>
        <p:spPr>
          <a:xfrm>
            <a:off x="10792800" y="324000"/>
            <a:ext cx="419101" cy="510541"/>
          </a:xfrm>
          <a:prstGeom prst="rect">
            <a:avLst/>
          </a:prstGeom>
          <a:noFill/>
          <a:ln>
            <a:noFill/>
          </a:ln>
        </p:spPr>
      </p:pic>
      <p:sp>
        <p:nvSpPr>
          <p:cNvPr id="65" name="Google Shape;65;p88"/>
          <p:cNvSpPr>
            <a:spLocks noGrp="1"/>
          </p:cNvSpPr>
          <p:nvPr>
            <p:ph type="pic" idx="2"/>
          </p:nvPr>
        </p:nvSpPr>
        <p:spPr>
          <a:xfrm>
            <a:off x="360000" y="2086377"/>
            <a:ext cx="11470800" cy="4411623"/>
          </a:xfrm>
          <a:prstGeom prst="rect">
            <a:avLst/>
          </a:prstGeom>
          <a:noFill/>
          <a:ln>
            <a:noFill/>
          </a:ln>
        </p:spPr>
      </p:sp>
      <p:sp>
        <p:nvSpPr>
          <p:cNvPr id="66" name="Google Shape;66;p88"/>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3600"/>
              <a:buFont typeface="Arial"/>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2 lines">
  <p:cSld name="1_Title 2 lines 2">
    <p:spTree>
      <p:nvGrpSpPr>
        <p:cNvPr id="1" name="Shape 67"/>
        <p:cNvGrpSpPr/>
        <p:nvPr/>
      </p:nvGrpSpPr>
      <p:grpSpPr>
        <a:xfrm>
          <a:off x="0" y="0"/>
          <a:ext cx="0" cy="0"/>
          <a:chOff x="0" y="0"/>
          <a:chExt cx="0" cy="0"/>
        </a:xfrm>
      </p:grpSpPr>
      <p:pic>
        <p:nvPicPr>
          <p:cNvPr id="68" name="Google Shape;68;p89"/>
          <p:cNvPicPr preferRelativeResize="0"/>
          <p:nvPr/>
        </p:nvPicPr>
        <p:blipFill rotWithShape="1">
          <a:blip r:embed="rId2">
            <a:alphaModFix/>
          </a:blip>
          <a:srcRect/>
          <a:stretch/>
        </p:blipFill>
        <p:spPr>
          <a:xfrm>
            <a:off x="0" y="1"/>
            <a:ext cx="5492547" cy="5370490"/>
          </a:xfrm>
          <a:prstGeom prst="rect">
            <a:avLst/>
          </a:prstGeom>
          <a:noFill/>
          <a:ln>
            <a:noFill/>
          </a:ln>
        </p:spPr>
      </p:pic>
      <p:sp>
        <p:nvSpPr>
          <p:cNvPr id="69" name="Google Shape;69;p89"/>
          <p:cNvSpPr txBox="1">
            <a:spLocks noGrp="1"/>
          </p:cNvSpPr>
          <p:nvPr>
            <p:ph type="ctrTitle"/>
          </p:nvPr>
        </p:nvSpPr>
        <p:spPr>
          <a:xfrm>
            <a:off x="6462771" y="2195158"/>
            <a:ext cx="5221180" cy="2711003"/>
          </a:xfrm>
          <a:prstGeom prst="rect">
            <a:avLst/>
          </a:prstGeom>
          <a:noFill/>
          <a:ln>
            <a:noFill/>
          </a:ln>
        </p:spPr>
        <p:txBody>
          <a:bodyPr spcFirstLastPara="1" wrap="square" lIns="0" tIns="0" rIns="0" bIns="0" anchor="t" anchorCtr="0">
            <a:noAutofit/>
          </a:bodyPr>
          <a:lstStyle>
            <a:lvl1pPr lvl="0" algn="l">
              <a:lnSpc>
                <a:spcPct val="200000"/>
              </a:lnSpc>
              <a:spcBef>
                <a:spcPts val="0"/>
              </a:spcBef>
              <a:spcAft>
                <a:spcPts val="0"/>
              </a:spcAft>
              <a:buClr>
                <a:schemeClr val="lt1"/>
              </a:buClr>
              <a:buSzPts val="6400"/>
              <a:buFont typeface="Arial"/>
              <a:buNone/>
              <a:defRPr sz="1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70" name="Google Shape;70;p89"/>
          <p:cNvGrpSpPr/>
          <p:nvPr/>
        </p:nvGrpSpPr>
        <p:grpSpPr>
          <a:xfrm>
            <a:off x="5983421" y="2298692"/>
            <a:ext cx="344870" cy="2304182"/>
            <a:chOff x="6424898" y="2358730"/>
            <a:chExt cx="344870" cy="2304182"/>
          </a:xfrm>
        </p:grpSpPr>
        <p:pic>
          <p:nvPicPr>
            <p:cNvPr id="71" name="Google Shape;71;p89"/>
            <p:cNvPicPr preferRelativeResize="0"/>
            <p:nvPr/>
          </p:nvPicPr>
          <p:blipFill rotWithShape="1">
            <a:blip r:embed="rId3">
              <a:alphaModFix/>
            </a:blip>
            <a:srcRect/>
            <a:stretch/>
          </p:blipFill>
          <p:spPr>
            <a:xfrm>
              <a:off x="6424898" y="2358730"/>
              <a:ext cx="344870" cy="344870"/>
            </a:xfrm>
            <a:prstGeom prst="rect">
              <a:avLst/>
            </a:prstGeom>
            <a:noFill/>
            <a:ln>
              <a:noFill/>
            </a:ln>
          </p:spPr>
        </p:pic>
        <p:pic>
          <p:nvPicPr>
            <p:cNvPr id="72" name="Google Shape;72;p89"/>
            <p:cNvPicPr preferRelativeResize="0"/>
            <p:nvPr/>
          </p:nvPicPr>
          <p:blipFill rotWithShape="1">
            <a:blip r:embed="rId4">
              <a:alphaModFix/>
            </a:blip>
            <a:srcRect/>
            <a:stretch/>
          </p:blipFill>
          <p:spPr>
            <a:xfrm>
              <a:off x="6424898" y="2844356"/>
              <a:ext cx="344870" cy="344870"/>
            </a:xfrm>
            <a:prstGeom prst="rect">
              <a:avLst/>
            </a:prstGeom>
            <a:noFill/>
            <a:ln>
              <a:noFill/>
            </a:ln>
          </p:spPr>
        </p:pic>
        <p:pic>
          <p:nvPicPr>
            <p:cNvPr id="73" name="Google Shape;73;p89"/>
            <p:cNvPicPr preferRelativeResize="0"/>
            <p:nvPr/>
          </p:nvPicPr>
          <p:blipFill rotWithShape="1">
            <a:blip r:embed="rId5">
              <a:alphaModFix/>
            </a:blip>
            <a:srcRect/>
            <a:stretch/>
          </p:blipFill>
          <p:spPr>
            <a:xfrm>
              <a:off x="6424898" y="3341414"/>
              <a:ext cx="344870" cy="344870"/>
            </a:xfrm>
            <a:prstGeom prst="rect">
              <a:avLst/>
            </a:prstGeom>
            <a:noFill/>
            <a:ln>
              <a:noFill/>
            </a:ln>
          </p:spPr>
        </p:pic>
        <p:pic>
          <p:nvPicPr>
            <p:cNvPr id="74" name="Google Shape;74;p89"/>
            <p:cNvPicPr preferRelativeResize="0"/>
            <p:nvPr/>
          </p:nvPicPr>
          <p:blipFill rotWithShape="1">
            <a:blip r:embed="rId6">
              <a:alphaModFix/>
            </a:blip>
            <a:srcRect/>
            <a:stretch/>
          </p:blipFill>
          <p:spPr>
            <a:xfrm>
              <a:off x="6424898" y="3838472"/>
              <a:ext cx="344870" cy="344870"/>
            </a:xfrm>
            <a:prstGeom prst="rect">
              <a:avLst/>
            </a:prstGeom>
            <a:noFill/>
            <a:ln>
              <a:noFill/>
            </a:ln>
          </p:spPr>
        </p:pic>
        <p:pic>
          <p:nvPicPr>
            <p:cNvPr id="75" name="Google Shape;75;p89"/>
            <p:cNvPicPr preferRelativeResize="0"/>
            <p:nvPr/>
          </p:nvPicPr>
          <p:blipFill rotWithShape="1">
            <a:blip r:embed="rId7">
              <a:alphaModFix/>
            </a:blip>
            <a:srcRect/>
            <a:stretch/>
          </p:blipFill>
          <p:spPr>
            <a:xfrm>
              <a:off x="6424898" y="4318042"/>
              <a:ext cx="344870" cy="344870"/>
            </a:xfrm>
            <a:prstGeom prst="rect">
              <a:avLst/>
            </a:prstGeom>
            <a:noFill/>
            <a:ln>
              <a:noFill/>
            </a:ln>
          </p:spPr>
        </p:pic>
      </p:grpSp>
      <p:pic>
        <p:nvPicPr>
          <p:cNvPr id="76" name="Google Shape;76;p89"/>
          <p:cNvPicPr preferRelativeResize="0"/>
          <p:nvPr/>
        </p:nvPicPr>
        <p:blipFill rotWithShape="1">
          <a:blip r:embed="rId8">
            <a:alphaModFix/>
          </a:blip>
          <a:srcRect t="53895"/>
          <a:stretch/>
        </p:blipFill>
        <p:spPr>
          <a:xfrm>
            <a:off x="8200635" y="431112"/>
            <a:ext cx="3918354" cy="782247"/>
          </a:xfrm>
          <a:prstGeom prst="rect">
            <a:avLst/>
          </a:prstGeom>
          <a:noFill/>
          <a:ln>
            <a:noFill/>
          </a:ln>
        </p:spPr>
      </p:pic>
      <p:pic>
        <p:nvPicPr>
          <p:cNvPr id="77" name="Google Shape;77;p89"/>
          <p:cNvPicPr preferRelativeResize="0"/>
          <p:nvPr/>
        </p:nvPicPr>
        <p:blipFill rotWithShape="1">
          <a:blip r:embed="rId9">
            <a:alphaModFix/>
          </a:blip>
          <a:srcRect l="511"/>
          <a:stretch/>
        </p:blipFill>
        <p:spPr>
          <a:xfrm>
            <a:off x="55130" y="5568663"/>
            <a:ext cx="12099669" cy="638594"/>
          </a:xfrm>
          <a:prstGeom prst="rect">
            <a:avLst/>
          </a:prstGeom>
          <a:noFill/>
          <a:ln>
            <a:noFill/>
          </a:ln>
        </p:spPr>
      </p:pic>
      <p:pic>
        <p:nvPicPr>
          <p:cNvPr id="2" name="Google Shape;78;p89">
            <a:extLst>
              <a:ext uri="{FF2B5EF4-FFF2-40B4-BE49-F238E27FC236}">
                <a16:creationId xmlns:a16="http://schemas.microsoft.com/office/drawing/2014/main" id="{B6CB73C3-02D3-6875-0E5B-C46802444C6A}"/>
              </a:ext>
            </a:extLst>
          </p:cNvPr>
          <p:cNvPicPr preferRelativeResize="0"/>
          <p:nvPr userDrawn="1"/>
        </p:nvPicPr>
        <p:blipFill>
          <a:blip r:embed="rId10"/>
          <a:srcRect l="888" r="888"/>
          <a:stretch/>
        </p:blipFill>
        <p:spPr>
          <a:xfrm>
            <a:off x="250177" y="6192813"/>
            <a:ext cx="11639550" cy="620959"/>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cation Pics">
  <p:cSld name="Location Pics">
    <p:spTree>
      <p:nvGrpSpPr>
        <p:cNvPr id="1" name="Shape 79"/>
        <p:cNvGrpSpPr/>
        <p:nvPr/>
      </p:nvGrpSpPr>
      <p:grpSpPr>
        <a:xfrm>
          <a:off x="0" y="0"/>
          <a:ext cx="0" cy="0"/>
          <a:chOff x="0" y="0"/>
          <a:chExt cx="0" cy="0"/>
        </a:xfrm>
      </p:grpSpPr>
      <p:pic>
        <p:nvPicPr>
          <p:cNvPr id="80" name="Google Shape;80;p56" descr="Ein Bild, das Gebäude, Brücke, Foto, sitzend enthält.&#10;&#10;Automatisch generierte Beschreibung"/>
          <p:cNvPicPr preferRelativeResize="0"/>
          <p:nvPr/>
        </p:nvPicPr>
        <p:blipFill rotWithShape="1">
          <a:blip r:embed="rId2">
            <a:alphaModFix/>
          </a:blip>
          <a:srcRect/>
          <a:stretch/>
        </p:blipFill>
        <p:spPr>
          <a:xfrm>
            <a:off x="0" y="0"/>
            <a:ext cx="12192000" cy="6858000"/>
          </a:xfrm>
          <a:prstGeom prst="rect">
            <a:avLst/>
          </a:prstGeom>
          <a:noFill/>
          <a:ln>
            <a:noFill/>
          </a:ln>
        </p:spPr>
      </p:pic>
      <p:cxnSp>
        <p:nvCxnSpPr>
          <p:cNvPr id="81" name="Google Shape;81;p56"/>
          <p:cNvCxnSpPr/>
          <p:nvPr/>
        </p:nvCxnSpPr>
        <p:spPr>
          <a:xfrm>
            <a:off x="361200" y="1080000"/>
            <a:ext cx="11469600" cy="0"/>
          </a:xfrm>
          <a:prstGeom prst="straightConnector1">
            <a:avLst/>
          </a:prstGeom>
          <a:noFill/>
          <a:ln w="9525" cap="flat" cmpd="sng">
            <a:solidFill>
              <a:srgbClr val="666666"/>
            </a:solidFill>
            <a:prstDash val="solid"/>
            <a:miter lim="800000"/>
            <a:headEnd type="none" w="sm" len="sm"/>
            <a:tailEnd type="none" w="sm" len="sm"/>
          </a:ln>
        </p:spPr>
      </p:cxnSp>
      <p:pic>
        <p:nvPicPr>
          <p:cNvPr id="82" name="Google Shape;82;p56"/>
          <p:cNvPicPr preferRelativeResize="0"/>
          <p:nvPr/>
        </p:nvPicPr>
        <p:blipFill rotWithShape="1">
          <a:blip r:embed="rId3">
            <a:alphaModFix/>
          </a:blip>
          <a:srcRect/>
          <a:stretch/>
        </p:blipFill>
        <p:spPr>
          <a:xfrm>
            <a:off x="9669600" y="363600"/>
            <a:ext cx="950614" cy="452673"/>
          </a:xfrm>
          <a:prstGeom prst="rect">
            <a:avLst/>
          </a:prstGeom>
          <a:noFill/>
          <a:ln>
            <a:noFill/>
          </a:ln>
        </p:spPr>
      </p:pic>
      <p:pic>
        <p:nvPicPr>
          <p:cNvPr id="83" name="Google Shape;83;p56" descr="Ein Bild, das Transport, Ballon, Flugzeug enthält.&#10;&#10;Automatisch generierte Beschreibung"/>
          <p:cNvPicPr preferRelativeResize="0"/>
          <p:nvPr/>
        </p:nvPicPr>
        <p:blipFill rotWithShape="1">
          <a:blip r:embed="rId4">
            <a:alphaModFix/>
          </a:blip>
          <a:srcRect/>
          <a:stretch/>
        </p:blipFill>
        <p:spPr>
          <a:xfrm>
            <a:off x="10785600" y="342000"/>
            <a:ext cx="461773" cy="480061"/>
          </a:xfrm>
          <a:prstGeom prst="rect">
            <a:avLst/>
          </a:prstGeom>
          <a:noFill/>
          <a:ln>
            <a:noFill/>
          </a:ln>
        </p:spPr>
      </p:pic>
      <p:sp>
        <p:nvSpPr>
          <p:cNvPr id="84" name="Google Shape;84;p56"/>
          <p:cNvSpPr txBox="1">
            <a:spLocks noGrp="1"/>
          </p:cNvSpPr>
          <p:nvPr>
            <p:ph type="sldNum" idx="12"/>
          </p:nvPr>
        </p:nvSpPr>
        <p:spPr>
          <a:xfrm>
            <a:off x="11346600" y="828001"/>
            <a:ext cx="484200" cy="252000"/>
          </a:xfrm>
          <a:prstGeom prst="rect">
            <a:avLst/>
          </a:prstGeom>
          <a:noFill/>
          <a:ln>
            <a:noFill/>
          </a:ln>
        </p:spPr>
        <p:txBody>
          <a:bodyPr spcFirstLastPara="1" wrap="square" lIns="0" tIns="0" rIns="0" bIns="0" anchor="t"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DE"/>
              <a:t>‹#›</a:t>
            </a:fld>
            <a:endParaRPr/>
          </a:p>
        </p:txBody>
      </p:sp>
      <p:sp>
        <p:nvSpPr>
          <p:cNvPr id="85" name="Google Shape;85;p56"/>
          <p:cNvSpPr txBox="1">
            <a:spLocks noGrp="1"/>
          </p:cNvSpPr>
          <p:nvPr>
            <p:ph type="body" idx="1"/>
          </p:nvPr>
        </p:nvSpPr>
        <p:spPr>
          <a:xfrm>
            <a:off x="360000" y="828000"/>
            <a:ext cx="4124098" cy="168568"/>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Clr>
                <a:schemeClr val="dk1"/>
              </a:buClr>
              <a:buSzPts val="1200"/>
              <a:buNone/>
              <a:defRPr sz="1200" b="1"/>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6" name="Google Shape;86;p56"/>
          <p:cNvSpPr/>
          <p:nvPr/>
        </p:nvSpPr>
        <p:spPr>
          <a:xfrm>
            <a:off x="9961756" y="3429000"/>
            <a:ext cx="1122556" cy="384717"/>
          </a:xfrm>
          <a:prstGeom prst="roundRect">
            <a:avLst>
              <a:gd name="adj" fmla="val 16667"/>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7" name="Google Shape;87;p56"/>
          <p:cNvSpPr/>
          <p:nvPr/>
        </p:nvSpPr>
        <p:spPr>
          <a:xfrm>
            <a:off x="2490439" y="6170341"/>
            <a:ext cx="877229" cy="371705"/>
          </a:xfrm>
          <a:prstGeom prst="roundRect">
            <a:avLst>
              <a:gd name="adj" fmla="val 16667"/>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88" name="Google Shape;88;p56" descr="Dibujo con letras blancas&#10;&#10;Descripción generada automáticamente con confianza media"/>
          <p:cNvPicPr preferRelativeResize="0"/>
          <p:nvPr/>
        </p:nvPicPr>
        <p:blipFill rotWithShape="1">
          <a:blip r:embed="rId5">
            <a:alphaModFix/>
          </a:blip>
          <a:srcRect/>
          <a:stretch/>
        </p:blipFill>
        <p:spPr>
          <a:xfrm>
            <a:off x="10039085" y="3452737"/>
            <a:ext cx="480431" cy="381881"/>
          </a:xfrm>
          <a:prstGeom prst="rect">
            <a:avLst/>
          </a:prstGeom>
          <a:noFill/>
          <a:ln>
            <a:noFill/>
          </a:ln>
        </p:spPr>
      </p:pic>
      <p:pic>
        <p:nvPicPr>
          <p:cNvPr id="89" name="Google Shape;89;p56" descr="Dibujo con letras&#10;&#10;Descripción generada automáticamente con confianza media"/>
          <p:cNvPicPr preferRelativeResize="0"/>
          <p:nvPr/>
        </p:nvPicPr>
        <p:blipFill rotWithShape="1">
          <a:blip r:embed="rId6">
            <a:alphaModFix/>
          </a:blip>
          <a:srcRect/>
          <a:stretch/>
        </p:blipFill>
        <p:spPr>
          <a:xfrm>
            <a:off x="2454573" y="6170341"/>
            <a:ext cx="908320" cy="396590"/>
          </a:xfrm>
          <a:prstGeom prst="rect">
            <a:avLst/>
          </a:prstGeom>
          <a:noFill/>
          <a:ln>
            <a:noFill/>
          </a:ln>
        </p:spPr>
      </p:pic>
      <p:sp>
        <p:nvSpPr>
          <p:cNvPr id="90" name="Google Shape;90;p56"/>
          <p:cNvSpPr/>
          <p:nvPr/>
        </p:nvSpPr>
        <p:spPr>
          <a:xfrm>
            <a:off x="10314114" y="3332655"/>
            <a:ext cx="64928" cy="108213"/>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8"/>
          <p:cNvSpPr txBox="1">
            <a:spLocks noGrp="1"/>
          </p:cNvSpPr>
          <p:nvPr>
            <p:ph type="title"/>
          </p:nvPr>
        </p:nvSpPr>
        <p:spPr>
          <a:xfrm>
            <a:off x="-3211286" y="1301182"/>
            <a:ext cx="2959901"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8"/>
          <p:cNvSpPr txBox="1">
            <a:spLocks noGrp="1"/>
          </p:cNvSpPr>
          <p:nvPr>
            <p:ph type="body" idx="1"/>
          </p:nvPr>
        </p:nvSpPr>
        <p:spPr>
          <a:xfrm>
            <a:off x="-5368257" y="3176133"/>
            <a:ext cx="5257800" cy="320153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28"/>
          <p:cNvSpPr txBox="1">
            <a:spLocks noGrp="1"/>
          </p:cNvSpPr>
          <p:nvPr>
            <p:ph type="dt" idx="10"/>
          </p:nvPr>
        </p:nvSpPr>
        <p:spPr>
          <a:xfrm>
            <a:off x="-2853657" y="5811838"/>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28"/>
          <p:cNvSpPr txBox="1">
            <a:spLocks noGrp="1"/>
          </p:cNvSpPr>
          <p:nvPr>
            <p:ph type="ftr" idx="11"/>
          </p:nvPr>
        </p:nvSpPr>
        <p:spPr>
          <a:xfrm>
            <a:off x="-2853657" y="6377667"/>
            <a:ext cx="2360172" cy="365125"/>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28"/>
          <p:cNvSpPr txBox="1">
            <a:spLocks noGrp="1"/>
          </p:cNvSpPr>
          <p:nvPr>
            <p:ph type="sldNum" idx="12"/>
          </p:nvPr>
        </p:nvSpPr>
        <p:spPr>
          <a:xfrm>
            <a:off x="-735585" y="3429000"/>
            <a:ext cx="484200" cy="365125"/>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de-D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7" Type="http://schemas.microsoft.com/office/2018/10/relationships/comments" Target="../comments/modernComment_104_0.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18/10/relationships/comments" Target="../comments/modernComment_107_0.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microsoft.com/office/2018/10/relationships/comments" Target="../comments/modernComment_112_0.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microsoft.com/office/2018/10/relationships/comments" Target="../comments/modernComment_11D_0.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3.emf"/></Relationships>
</file>

<file path=ppt/slides/_rels/slide32.xml.rels><?xml version="1.0" encoding="UTF-8" standalone="yes"?>
<Relationships xmlns="http://schemas.openxmlformats.org/package/2006/relationships"><Relationship Id="rId8" Type="http://schemas.openxmlformats.org/officeDocument/2006/relationships/hyperlink" Target="instagram.com/uniteuniversity" TargetMode="External"/><Relationship Id="rId3" Type="http://schemas.openxmlformats.org/officeDocument/2006/relationships/image" Target="../media/image54.jpg"/><Relationship Id="rId7" Type="http://schemas.openxmlformats.org/officeDocument/2006/relationships/hyperlink" Target="linkedin.com/company/uniteuniversity" TargetMode="External"/><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hyperlink" Target="https://x.com/unite_tech_univ" TargetMode="External"/><Relationship Id="rId5" Type="http://schemas.openxmlformats.org/officeDocument/2006/relationships/hyperlink" Target="mailto:secretariat@unite-university.eu" TargetMode="External"/><Relationship Id="rId4" Type="http://schemas.openxmlformats.org/officeDocument/2006/relationships/hyperlink" Target="http://www.unite-university.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4"/>
          <p:cNvSpPr txBox="1">
            <a:spLocks noGrp="1"/>
          </p:cNvSpPr>
          <p:nvPr>
            <p:ph type="ctrTitle"/>
          </p:nvPr>
        </p:nvSpPr>
        <p:spPr>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Clr>
                <a:schemeClr val="lt1"/>
              </a:buClr>
              <a:buSzPts val="6400"/>
              <a:buFont typeface="Arial"/>
              <a:buNone/>
            </a:pPr>
            <a:r>
              <a:rPr lang="pl-PL" dirty="0" err="1">
                <a:latin typeface="Roboto" panose="02000000000000000000" pitchFamily="2" charset="0"/>
                <a:ea typeface="Roboto" panose="02000000000000000000" pitchFamily="2" charset="0"/>
              </a:rPr>
              <a:t>Unite</a:t>
            </a:r>
            <a:r>
              <a:rPr lang="pl-PL" dirty="0">
                <a:latin typeface="Roboto" panose="02000000000000000000" pitchFamily="2" charset="0"/>
                <a:ea typeface="Roboto" panose="02000000000000000000" pitchFamily="2" charset="0"/>
              </a:rPr>
              <a:t>! in </a:t>
            </a:r>
            <a:r>
              <a:rPr lang="ca-ES" dirty="0">
                <a:latin typeface="Roboto" panose="02000000000000000000" pitchFamily="2" charset="0"/>
                <a:ea typeface="Roboto" panose="02000000000000000000" pitchFamily="2" charset="0"/>
              </a:rPr>
              <a:t>a</a:t>
            </a:r>
            <a:r>
              <a:rPr lang="pl-PL" dirty="0">
                <a:latin typeface="Roboto" panose="02000000000000000000" pitchFamily="2" charset="0"/>
                <a:ea typeface="Roboto" panose="02000000000000000000" pitchFamily="2" charset="0"/>
              </a:rPr>
              <a:t> nutshell</a:t>
            </a:r>
            <a:endParaRPr dirty="0">
              <a:latin typeface="Roboto" panose="02000000000000000000" pitchFamily="2" charset="0"/>
              <a:ea typeface="Roboto" panose="02000000000000000000"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57"/>
          <p:cNvPicPr preferRelativeResize="0"/>
          <p:nvPr/>
        </p:nvPicPr>
        <p:blipFill rotWithShape="1">
          <a:blip r:embed="rId3">
            <a:alphaModFix/>
          </a:blip>
          <a:srcRect/>
          <a:stretch/>
        </p:blipFill>
        <p:spPr>
          <a:xfrm>
            <a:off x="4303422" y="3143794"/>
            <a:ext cx="7888581" cy="3714205"/>
          </a:xfrm>
          <a:prstGeom prst="rect">
            <a:avLst/>
          </a:prstGeom>
          <a:noFill/>
          <a:ln>
            <a:noFill/>
          </a:ln>
        </p:spPr>
      </p:pic>
      <p:sp>
        <p:nvSpPr>
          <p:cNvPr id="102" name="Google Shape;102;p57"/>
          <p:cNvSpPr txBox="1">
            <a:spLocks noGrp="1"/>
          </p:cNvSpPr>
          <p:nvPr>
            <p:ph type="body" idx="2"/>
          </p:nvPr>
        </p:nvSpPr>
        <p:spPr>
          <a:xfrm>
            <a:off x="361199" y="2086377"/>
            <a:ext cx="8630401" cy="4411623"/>
          </a:xfrm>
          <a:prstGeom prst="rect">
            <a:avLst/>
          </a:prstGeom>
          <a:noFill/>
          <a:ln>
            <a:noFill/>
          </a:ln>
        </p:spPr>
        <p:txBody>
          <a:bodyPr spcFirstLastPara="1" wrap="square" lIns="0" tIns="0" rIns="0" bIns="0" anchor="t" anchorCtr="0">
            <a:noAutofit/>
          </a:bodyPr>
          <a:lstStyle/>
          <a:p>
            <a:pPr>
              <a:spcBef>
                <a:spcPts val="1200"/>
              </a:spcBef>
            </a:pPr>
            <a:r>
              <a:rPr lang="de-DE" dirty="0" err="1">
                <a:latin typeface="Roboto" panose="02000000000000000000" pitchFamily="2" charset="0"/>
                <a:ea typeface="Roboto" panose="02000000000000000000" pitchFamily="2" charset="0"/>
              </a:rPr>
              <a:t>Unite</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is</a:t>
            </a:r>
            <a:r>
              <a:rPr lang="de-DE" dirty="0">
                <a:latin typeface="Roboto" panose="02000000000000000000" pitchFamily="2" charset="0"/>
                <a:ea typeface="Roboto" panose="02000000000000000000" pitchFamily="2" charset="0"/>
              </a:rPr>
              <a:t> a </a:t>
            </a:r>
            <a:r>
              <a:rPr lang="de-DE" dirty="0" err="1">
                <a:latin typeface="Roboto" panose="02000000000000000000" pitchFamily="2" charset="0"/>
                <a:ea typeface="Roboto" panose="02000000000000000000" pitchFamily="2" charset="0"/>
              </a:rPr>
              <a:t>strategic</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dynamic</a:t>
            </a:r>
            <a:r>
              <a:rPr lang="de-DE" dirty="0">
                <a:latin typeface="Roboto" panose="02000000000000000000" pitchFamily="2" charset="0"/>
                <a:ea typeface="Roboto" panose="02000000000000000000" pitchFamily="2" charset="0"/>
              </a:rPr>
              <a:t> and inclusive European University Alliance </a:t>
            </a:r>
            <a:br>
              <a:rPr lang="de-DE" dirty="0">
                <a:latin typeface="Roboto" panose="02000000000000000000" pitchFamily="2" charset="0"/>
                <a:ea typeface="Roboto" panose="02000000000000000000" pitchFamily="2" charset="0"/>
              </a:rPr>
            </a:br>
            <a:r>
              <a:rPr lang="de-DE" dirty="0" err="1">
                <a:latin typeface="Roboto" panose="02000000000000000000" pitchFamily="2" charset="0"/>
                <a:ea typeface="Roboto" panose="02000000000000000000" pitchFamily="2" charset="0"/>
              </a:rPr>
              <a:t>of</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innovation</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technology</a:t>
            </a:r>
            <a:r>
              <a:rPr lang="de-DE" dirty="0">
                <a:latin typeface="Roboto" panose="02000000000000000000" pitchFamily="2" charset="0"/>
                <a:ea typeface="Roboto" panose="02000000000000000000" pitchFamily="2" charset="0"/>
              </a:rPr>
              <a:t> and </a:t>
            </a:r>
            <a:r>
              <a:rPr lang="de-DE" dirty="0" err="1">
                <a:latin typeface="Roboto" panose="02000000000000000000" pitchFamily="2" charset="0"/>
                <a:ea typeface="Roboto" panose="02000000000000000000" pitchFamily="2" charset="0"/>
              </a:rPr>
              <a:t>engineering</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based</a:t>
            </a:r>
            <a:r>
              <a:rPr lang="de-DE" dirty="0">
                <a:latin typeface="Roboto" panose="02000000000000000000" pitchFamily="2" charset="0"/>
                <a:ea typeface="Roboto" panose="02000000000000000000" pitchFamily="2" charset="0"/>
              </a:rPr>
              <a:t> on </a:t>
            </a:r>
            <a:r>
              <a:rPr lang="de-DE" dirty="0" err="1">
                <a:latin typeface="Roboto" panose="02000000000000000000" pitchFamily="2" charset="0"/>
                <a:ea typeface="Roboto" panose="02000000000000000000" pitchFamily="2" charset="0"/>
              </a:rPr>
              <a:t>shared</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values</a:t>
            </a:r>
            <a:r>
              <a:rPr lang="de-DE" dirty="0">
                <a:latin typeface="Roboto" panose="02000000000000000000" pitchFamily="2" charset="0"/>
                <a:ea typeface="Roboto" panose="02000000000000000000" pitchFamily="2" charset="0"/>
              </a:rPr>
              <a:t>, a </a:t>
            </a:r>
            <a:r>
              <a:rPr lang="de-DE" dirty="0" err="1">
                <a:latin typeface="Roboto" panose="02000000000000000000" pitchFamily="2" charset="0"/>
                <a:ea typeface="Roboto" panose="02000000000000000000" pitchFamily="2" charset="0"/>
              </a:rPr>
              <a:t>common</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vision</a:t>
            </a:r>
            <a:r>
              <a:rPr lang="de-DE" dirty="0">
                <a:latin typeface="Roboto" panose="02000000000000000000" pitchFamily="2" charset="0"/>
                <a:ea typeface="Roboto" panose="02000000000000000000" pitchFamily="2" charset="0"/>
              </a:rPr>
              <a:t> and mutual </a:t>
            </a:r>
            <a:r>
              <a:rPr lang="de-DE" dirty="0" err="1">
                <a:latin typeface="Roboto" panose="02000000000000000000" pitchFamily="2" charset="0"/>
                <a:ea typeface="Roboto" panose="02000000000000000000" pitchFamily="2" charset="0"/>
              </a:rPr>
              <a:t>trust</a:t>
            </a:r>
            <a:endParaRPr lang="en-US" dirty="0">
              <a:latin typeface="Roboto" panose="02000000000000000000" pitchFamily="2" charset="0"/>
              <a:ea typeface="Roboto" panose="02000000000000000000" pitchFamily="2" charset="0"/>
            </a:endParaRPr>
          </a:p>
          <a:p>
            <a:pPr marL="457200" lvl="0" indent="-342900" rtl="0">
              <a:lnSpc>
                <a:spcPct val="100000"/>
              </a:lnSpc>
              <a:spcBef>
                <a:spcPts val="1200"/>
              </a:spcBef>
              <a:spcAft>
                <a:spcPts val="0"/>
              </a:spcAft>
              <a:buSzPts val="1800"/>
              <a:buChar char="•"/>
            </a:pPr>
            <a:r>
              <a:rPr lang="de-DE" b="1" dirty="0" err="1">
                <a:latin typeface="Roboto" panose="02000000000000000000" pitchFamily="2" charset="0"/>
                <a:ea typeface="Roboto" panose="02000000000000000000" pitchFamily="2" charset="0"/>
              </a:rPr>
              <a:t>Unite</a:t>
            </a:r>
            <a:r>
              <a:rPr lang="de-DE" b="1" dirty="0">
                <a:latin typeface="Roboto" panose="02000000000000000000" pitchFamily="2" charset="0"/>
                <a:ea typeface="Roboto" panose="02000000000000000000" pitchFamily="2" charset="0"/>
              </a:rPr>
              <a:t>! </a:t>
            </a:r>
            <a:r>
              <a:rPr lang="de-DE" b="1" dirty="0" err="1">
                <a:latin typeface="Roboto" panose="02000000000000000000" pitchFamily="2" charset="0"/>
                <a:ea typeface="Roboto" panose="02000000000000000000" pitchFamily="2" charset="0"/>
              </a:rPr>
              <a:t>commits</a:t>
            </a:r>
            <a:r>
              <a:rPr lang="de-DE" b="1" dirty="0">
                <a:latin typeface="Roboto" panose="02000000000000000000" pitchFamily="2" charset="0"/>
                <a:ea typeface="Roboto" panose="02000000000000000000" pitchFamily="2" charset="0"/>
              </a:rPr>
              <a:t> </a:t>
            </a:r>
            <a:r>
              <a:rPr lang="de-DE" b="1" dirty="0" err="1">
                <a:latin typeface="Roboto" panose="02000000000000000000" pitchFamily="2" charset="0"/>
                <a:ea typeface="Roboto" panose="02000000000000000000" pitchFamily="2" charset="0"/>
              </a:rPr>
              <a:t>to</a:t>
            </a:r>
            <a:r>
              <a:rPr lang="de-DE" b="1" dirty="0">
                <a:latin typeface="Roboto" panose="02000000000000000000" pitchFamily="2" charset="0"/>
                <a:ea typeface="Roboto" panose="02000000000000000000" pitchFamily="2" charset="0"/>
              </a:rPr>
              <a:t> </a:t>
            </a:r>
            <a:r>
              <a:rPr lang="de-DE" b="1" dirty="0" err="1">
                <a:latin typeface="Roboto" panose="02000000000000000000" pitchFamily="2" charset="0"/>
                <a:ea typeface="Roboto" panose="02000000000000000000" pitchFamily="2" charset="0"/>
              </a:rPr>
              <a:t>being</a:t>
            </a:r>
            <a:r>
              <a:rPr lang="de-DE" b="1" dirty="0">
                <a:latin typeface="Roboto" panose="02000000000000000000" pitchFamily="2" charset="0"/>
                <a:ea typeface="Roboto" panose="02000000000000000000" pitchFamily="2" charset="0"/>
              </a:rPr>
              <a:t> a strong </a:t>
            </a:r>
            <a:r>
              <a:rPr lang="de-DE" b="1" dirty="0" err="1">
                <a:latin typeface="Roboto" panose="02000000000000000000" pitchFamily="2" charset="0"/>
                <a:ea typeface="Roboto" panose="02000000000000000000" pitchFamily="2" charset="0"/>
              </a:rPr>
              <a:t>driving</a:t>
            </a:r>
            <a:r>
              <a:rPr lang="de-DE" b="1" dirty="0">
                <a:latin typeface="Roboto" panose="02000000000000000000" pitchFamily="2" charset="0"/>
                <a:ea typeface="Roboto" panose="02000000000000000000" pitchFamily="2" charset="0"/>
              </a:rPr>
              <a:t> </a:t>
            </a:r>
            <a:r>
              <a:rPr lang="de-DE" b="1" dirty="0" err="1">
                <a:latin typeface="Roboto" panose="02000000000000000000" pitchFamily="2" charset="0"/>
                <a:ea typeface="Roboto" panose="02000000000000000000" pitchFamily="2" charset="0"/>
              </a:rPr>
              <a:t>force</a:t>
            </a:r>
            <a:r>
              <a:rPr lang="de-DE" b="1" dirty="0">
                <a:latin typeface="Roboto" panose="02000000000000000000" pitchFamily="2" charset="0"/>
                <a:ea typeface="Roboto" panose="02000000000000000000" pitchFamily="2" charset="0"/>
              </a:rPr>
              <a:t> </a:t>
            </a:r>
            <a:r>
              <a:rPr lang="de-DE" b="1" dirty="0" err="1">
                <a:latin typeface="Roboto" panose="02000000000000000000" pitchFamily="2" charset="0"/>
                <a:ea typeface="Roboto" panose="02000000000000000000" pitchFamily="2" charset="0"/>
              </a:rPr>
              <a:t>for</a:t>
            </a:r>
            <a:r>
              <a:rPr lang="de-DE" b="1" dirty="0">
                <a:latin typeface="Roboto" panose="02000000000000000000" pitchFamily="2" charset="0"/>
                <a:ea typeface="Roboto" panose="02000000000000000000" pitchFamily="2" charset="0"/>
              </a:rPr>
              <a:t> </a:t>
            </a:r>
            <a:r>
              <a:rPr lang="de-DE" b="1" dirty="0" err="1">
                <a:latin typeface="Roboto" panose="02000000000000000000" pitchFamily="2" charset="0"/>
                <a:ea typeface="Roboto" panose="02000000000000000000" pitchFamily="2" charset="0"/>
              </a:rPr>
              <a:t>technology</a:t>
            </a:r>
            <a:r>
              <a:rPr lang="de-DE" b="1" dirty="0">
                <a:latin typeface="Roboto" panose="02000000000000000000" pitchFamily="2" charset="0"/>
                <a:ea typeface="Roboto" panose="02000000000000000000" pitchFamily="2" charset="0"/>
              </a:rPr>
              <a:t> and </a:t>
            </a:r>
            <a:r>
              <a:rPr lang="de-DE" b="1" dirty="0" err="1">
                <a:latin typeface="Roboto" panose="02000000000000000000" pitchFamily="2" charset="0"/>
                <a:ea typeface="Roboto" panose="02000000000000000000" pitchFamily="2" charset="0"/>
              </a:rPr>
              <a:t>innovation</a:t>
            </a:r>
            <a:r>
              <a:rPr lang="de-DE" b="1" dirty="0">
                <a:latin typeface="Roboto" panose="02000000000000000000" pitchFamily="2" charset="0"/>
                <a:ea typeface="Roboto" panose="02000000000000000000" pitchFamily="2" charset="0"/>
              </a:rPr>
              <a:t> </a:t>
            </a:r>
            <a:r>
              <a:rPr lang="de-DE" b="1" dirty="0" err="1">
                <a:latin typeface="Roboto" panose="02000000000000000000" pitchFamily="2" charset="0"/>
                <a:ea typeface="Roboto" panose="02000000000000000000" pitchFamily="2" charset="0"/>
              </a:rPr>
              <a:t>that</a:t>
            </a:r>
            <a:r>
              <a:rPr lang="de-DE" b="1" dirty="0">
                <a:latin typeface="Roboto" panose="02000000000000000000" pitchFamily="2" charset="0"/>
                <a:ea typeface="Roboto" panose="02000000000000000000" pitchFamily="2" charset="0"/>
              </a:rPr>
              <a:t> will </a:t>
            </a:r>
            <a:r>
              <a:rPr lang="de-DE" b="1" dirty="0" err="1">
                <a:latin typeface="Roboto" panose="02000000000000000000" pitchFamily="2" charset="0"/>
                <a:ea typeface="Roboto" panose="02000000000000000000" pitchFamily="2" charset="0"/>
              </a:rPr>
              <a:t>train</a:t>
            </a:r>
            <a:r>
              <a:rPr lang="de-DE" b="1" dirty="0">
                <a:latin typeface="Roboto" panose="02000000000000000000" pitchFamily="2" charset="0"/>
                <a:ea typeface="Roboto" panose="02000000000000000000" pitchFamily="2" charset="0"/>
              </a:rPr>
              <a:t> </a:t>
            </a:r>
            <a:r>
              <a:rPr lang="de-DE" b="1" dirty="0" err="1">
                <a:latin typeface="Roboto" panose="02000000000000000000" pitchFamily="2" charset="0"/>
                <a:ea typeface="Roboto" panose="02000000000000000000" pitchFamily="2" charset="0"/>
              </a:rPr>
              <a:t>the</a:t>
            </a:r>
            <a:r>
              <a:rPr lang="de-DE" b="1" dirty="0">
                <a:latin typeface="Roboto" panose="02000000000000000000" pitchFamily="2" charset="0"/>
                <a:ea typeface="Roboto" panose="02000000000000000000" pitchFamily="2" charset="0"/>
              </a:rPr>
              <a:t> </a:t>
            </a:r>
            <a:r>
              <a:rPr lang="de-DE" b="1" dirty="0" err="1">
                <a:latin typeface="Roboto" panose="02000000000000000000" pitchFamily="2" charset="0"/>
                <a:ea typeface="Roboto" panose="02000000000000000000" pitchFamily="2" charset="0"/>
              </a:rPr>
              <a:t>experts</a:t>
            </a:r>
            <a:r>
              <a:rPr lang="de-DE" b="1" dirty="0">
                <a:latin typeface="Roboto" panose="02000000000000000000" pitchFamily="2" charset="0"/>
                <a:ea typeface="Roboto" panose="02000000000000000000" pitchFamily="2" charset="0"/>
              </a:rPr>
              <a:t> </a:t>
            </a:r>
            <a:r>
              <a:rPr lang="de-DE" b="1" dirty="0" err="1">
                <a:latin typeface="Roboto" panose="02000000000000000000" pitchFamily="2" charset="0"/>
                <a:ea typeface="Roboto" panose="02000000000000000000" pitchFamily="2" charset="0"/>
              </a:rPr>
              <a:t>that</a:t>
            </a:r>
            <a:r>
              <a:rPr lang="de-DE" b="1" dirty="0">
                <a:latin typeface="Roboto" panose="02000000000000000000" pitchFamily="2" charset="0"/>
                <a:ea typeface="Roboto" panose="02000000000000000000" pitchFamily="2" charset="0"/>
              </a:rPr>
              <a:t> </a:t>
            </a:r>
            <a:r>
              <a:rPr lang="de-DE" b="1" dirty="0" err="1">
                <a:latin typeface="Roboto" panose="02000000000000000000" pitchFamily="2" charset="0"/>
                <a:ea typeface="Roboto" panose="02000000000000000000" pitchFamily="2" charset="0"/>
              </a:rPr>
              <a:t>drive</a:t>
            </a:r>
            <a:r>
              <a:rPr lang="de-DE" b="1" dirty="0">
                <a:latin typeface="Roboto" panose="02000000000000000000" pitchFamily="2" charset="0"/>
                <a:ea typeface="Roboto" panose="02000000000000000000" pitchFamily="2" charset="0"/>
              </a:rPr>
              <a:t> </a:t>
            </a:r>
            <a:r>
              <a:rPr lang="de-DE" b="1" dirty="0" err="1">
                <a:latin typeface="Roboto" panose="02000000000000000000" pitchFamily="2" charset="0"/>
                <a:ea typeface="Roboto" panose="02000000000000000000" pitchFamily="2" charset="0"/>
              </a:rPr>
              <a:t>the</a:t>
            </a:r>
            <a:r>
              <a:rPr lang="de-DE" b="1" dirty="0">
                <a:latin typeface="Roboto" panose="02000000000000000000" pitchFamily="2" charset="0"/>
                <a:ea typeface="Roboto" panose="02000000000000000000" pitchFamily="2" charset="0"/>
              </a:rPr>
              <a:t> digital and </a:t>
            </a:r>
            <a:r>
              <a:rPr lang="de-DE" b="1" dirty="0" err="1">
                <a:latin typeface="Roboto" panose="02000000000000000000" pitchFamily="2" charset="0"/>
                <a:ea typeface="Roboto" panose="02000000000000000000" pitchFamily="2" charset="0"/>
              </a:rPr>
              <a:t>green</a:t>
            </a:r>
            <a:r>
              <a:rPr lang="de-DE" b="1" dirty="0">
                <a:latin typeface="Roboto" panose="02000000000000000000" pitchFamily="2" charset="0"/>
                <a:ea typeface="Roboto" panose="02000000000000000000" pitchFamily="2" charset="0"/>
              </a:rPr>
              <a:t> </a:t>
            </a:r>
            <a:r>
              <a:rPr lang="de-DE" b="1" dirty="0" err="1">
                <a:latin typeface="Roboto" panose="02000000000000000000" pitchFamily="2" charset="0"/>
                <a:ea typeface="Roboto" panose="02000000000000000000" pitchFamily="2" charset="0"/>
              </a:rPr>
              <a:t>transition</a:t>
            </a:r>
            <a:endParaRPr b="1" dirty="0">
              <a:latin typeface="Roboto" panose="02000000000000000000" pitchFamily="2" charset="0"/>
              <a:ea typeface="Roboto" panose="02000000000000000000" pitchFamily="2" charset="0"/>
            </a:endParaRPr>
          </a:p>
          <a:p>
            <a:pPr marL="457200" lvl="0" indent="-228600" algn="just" rtl="0">
              <a:lnSpc>
                <a:spcPct val="100000"/>
              </a:lnSpc>
              <a:spcBef>
                <a:spcPts val="0"/>
              </a:spcBef>
              <a:spcAft>
                <a:spcPts val="0"/>
              </a:spcAft>
              <a:buSzPts val="1800"/>
              <a:buNone/>
            </a:pPr>
            <a:endParaRPr dirty="0"/>
          </a:p>
        </p:txBody>
      </p:sp>
      <p:sp>
        <p:nvSpPr>
          <p:cNvPr id="103" name="Google Shape;103;p57"/>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r>
              <a:rPr lang="de-DE" dirty="0">
                <a:latin typeface="Roboto"/>
                <a:ea typeface="Roboto"/>
              </a:rPr>
              <a:t>Who are we?</a:t>
            </a:r>
            <a:endParaRPr dirty="0">
              <a:latin typeface="Roboto"/>
              <a:ea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58"/>
          <p:cNvSpPr txBox="1">
            <a:spLocks noGrp="1"/>
          </p:cNvSpPr>
          <p:nvPr>
            <p:ph type="body" idx="2"/>
          </p:nvPr>
        </p:nvSpPr>
        <p:spPr>
          <a:xfrm>
            <a:off x="361200" y="2086377"/>
            <a:ext cx="10466820" cy="4411623"/>
          </a:xfrm>
          <a:prstGeom prst="rect">
            <a:avLst/>
          </a:prstGeom>
          <a:noFill/>
          <a:ln>
            <a:noFill/>
          </a:ln>
        </p:spPr>
        <p:txBody>
          <a:bodyPr spcFirstLastPara="1" wrap="square" lIns="0" tIns="0" rIns="0" bIns="0" anchor="t" anchorCtr="0">
            <a:noAutofit/>
          </a:bodyPr>
          <a:lstStyle/>
          <a:p>
            <a:pPr marL="457200" lvl="0" indent="-342900" rtl="0">
              <a:lnSpc>
                <a:spcPct val="100000"/>
              </a:lnSpc>
              <a:spcBef>
                <a:spcPts val="1200"/>
              </a:spcBef>
              <a:spcAft>
                <a:spcPts val="0"/>
              </a:spcAft>
              <a:buSzPts val="1800"/>
              <a:buChar char="•"/>
            </a:pPr>
            <a:r>
              <a:rPr lang="de-DE" dirty="0">
                <a:latin typeface="Roboto"/>
                <a:ea typeface="Roboto"/>
              </a:rPr>
              <a:t>The European </a:t>
            </a:r>
            <a:r>
              <a:rPr lang="de-DE" dirty="0" err="1">
                <a:latin typeface="Roboto"/>
                <a:ea typeface="Roboto"/>
              </a:rPr>
              <a:t>Universities</a:t>
            </a:r>
            <a:r>
              <a:rPr lang="de-DE" dirty="0">
                <a:latin typeface="Roboto"/>
                <a:ea typeface="Roboto"/>
              </a:rPr>
              <a:t> </a:t>
            </a:r>
            <a:r>
              <a:rPr lang="de-DE" dirty="0" err="1">
                <a:latin typeface="Roboto"/>
                <a:ea typeface="Roboto"/>
              </a:rPr>
              <a:t>alliances</a:t>
            </a:r>
            <a:r>
              <a:rPr lang="de-DE" dirty="0">
                <a:latin typeface="Roboto"/>
                <a:ea typeface="Roboto"/>
              </a:rPr>
              <a:t> </a:t>
            </a:r>
            <a:r>
              <a:rPr lang="de-DE" dirty="0" err="1">
                <a:latin typeface="Roboto"/>
                <a:ea typeface="Roboto"/>
              </a:rPr>
              <a:t>are</a:t>
            </a:r>
            <a:r>
              <a:rPr lang="de-DE" dirty="0">
                <a:latin typeface="Roboto"/>
                <a:ea typeface="Roboto"/>
              </a:rPr>
              <a:t> </a:t>
            </a:r>
            <a:r>
              <a:rPr lang="de-DE" b="1" dirty="0">
                <a:latin typeface="Roboto"/>
                <a:ea typeface="Roboto"/>
              </a:rPr>
              <a:t>a </a:t>
            </a:r>
            <a:r>
              <a:rPr lang="de-DE" b="1" dirty="0" err="1">
                <a:latin typeface="Roboto"/>
                <a:ea typeface="Roboto"/>
              </a:rPr>
              <a:t>flagship</a:t>
            </a:r>
            <a:r>
              <a:rPr lang="de-DE" b="1" dirty="0">
                <a:latin typeface="Roboto"/>
                <a:ea typeface="Roboto"/>
              </a:rPr>
              <a:t> initiative</a:t>
            </a:r>
            <a:r>
              <a:rPr lang="de-DE" dirty="0">
                <a:latin typeface="Roboto"/>
                <a:ea typeface="Roboto"/>
              </a:rPr>
              <a:t> </a:t>
            </a:r>
            <a:r>
              <a:rPr lang="de-DE" dirty="0" err="1">
                <a:latin typeface="Roboto"/>
                <a:ea typeface="Roboto"/>
              </a:rPr>
              <a:t>of</a:t>
            </a:r>
            <a:r>
              <a:rPr lang="de-DE" dirty="0">
                <a:latin typeface="Roboto"/>
                <a:ea typeface="Roboto"/>
              </a:rPr>
              <a:t> </a:t>
            </a:r>
            <a:r>
              <a:rPr lang="de-DE" dirty="0" err="1">
                <a:latin typeface="Roboto"/>
                <a:ea typeface="Roboto"/>
              </a:rPr>
              <a:t>the</a:t>
            </a:r>
            <a:r>
              <a:rPr lang="de-DE" dirty="0">
                <a:latin typeface="Roboto"/>
                <a:ea typeface="Roboto"/>
              </a:rPr>
              <a:t> European </a:t>
            </a:r>
            <a:r>
              <a:rPr lang="de-DE" dirty="0" err="1">
                <a:latin typeface="Roboto"/>
                <a:ea typeface="Roboto"/>
              </a:rPr>
              <a:t>strategy</a:t>
            </a:r>
            <a:r>
              <a:rPr lang="de-DE" dirty="0">
                <a:latin typeface="Roboto"/>
                <a:ea typeface="Roboto"/>
              </a:rPr>
              <a:t> </a:t>
            </a:r>
            <a:r>
              <a:rPr lang="de-DE" dirty="0" err="1">
                <a:latin typeface="Roboto"/>
                <a:ea typeface="Roboto"/>
              </a:rPr>
              <a:t>for</a:t>
            </a:r>
            <a:r>
              <a:rPr lang="de-DE" dirty="0">
                <a:latin typeface="Roboto"/>
                <a:ea typeface="Roboto"/>
              </a:rPr>
              <a:t> </a:t>
            </a:r>
            <a:r>
              <a:rPr lang="de-DE" dirty="0" err="1">
                <a:latin typeface="Roboto"/>
                <a:ea typeface="Roboto"/>
              </a:rPr>
              <a:t>universities</a:t>
            </a:r>
            <a:r>
              <a:rPr lang="de-DE" dirty="0">
                <a:latin typeface="Roboto"/>
                <a:ea typeface="Roboto"/>
              </a:rPr>
              <a:t> </a:t>
            </a:r>
            <a:r>
              <a:rPr lang="de-DE" dirty="0" err="1">
                <a:latin typeface="Roboto"/>
                <a:ea typeface="Roboto"/>
              </a:rPr>
              <a:t>to</a:t>
            </a:r>
            <a:r>
              <a:rPr lang="de-DE" dirty="0">
                <a:latin typeface="Roboto"/>
                <a:ea typeface="Roboto"/>
              </a:rPr>
              <a:t> </a:t>
            </a:r>
            <a:r>
              <a:rPr lang="de-DE" dirty="0" err="1">
                <a:latin typeface="Roboto"/>
                <a:ea typeface="Roboto"/>
              </a:rPr>
              <a:t>transform</a:t>
            </a:r>
            <a:r>
              <a:rPr lang="de-DE" dirty="0">
                <a:latin typeface="Roboto"/>
                <a:ea typeface="Roboto"/>
              </a:rPr>
              <a:t> </a:t>
            </a:r>
            <a:r>
              <a:rPr lang="de-DE" b="1" dirty="0" err="1">
                <a:latin typeface="Roboto"/>
                <a:ea typeface="Roboto"/>
              </a:rPr>
              <a:t>the</a:t>
            </a:r>
            <a:r>
              <a:rPr lang="de-DE" b="1" dirty="0">
                <a:latin typeface="Roboto"/>
                <a:ea typeface="Roboto"/>
              </a:rPr>
              <a:t> European Higher Education Area</a:t>
            </a:r>
            <a:endParaRPr lang="en-US" dirty="0">
              <a:latin typeface="Roboto"/>
              <a:ea typeface="Roboto"/>
            </a:endParaRPr>
          </a:p>
          <a:p>
            <a:pPr marL="457200" lvl="0" indent="-342900" rtl="0">
              <a:lnSpc>
                <a:spcPct val="100000"/>
              </a:lnSpc>
              <a:spcBef>
                <a:spcPts val="1200"/>
              </a:spcBef>
              <a:spcAft>
                <a:spcPts val="0"/>
              </a:spcAft>
              <a:buSzPts val="1800"/>
              <a:buChar char="•"/>
            </a:pPr>
            <a:r>
              <a:rPr lang="de-DE" dirty="0" err="1">
                <a:latin typeface="Roboto"/>
                <a:ea typeface="Roboto"/>
              </a:rPr>
              <a:t>Alliances</a:t>
            </a:r>
            <a:r>
              <a:rPr lang="de-DE" dirty="0">
                <a:latin typeface="Roboto"/>
                <a:ea typeface="Roboto"/>
              </a:rPr>
              <a:t> </a:t>
            </a:r>
            <a:r>
              <a:rPr lang="de-DE" dirty="0" err="1">
                <a:latin typeface="Roboto"/>
                <a:ea typeface="Roboto"/>
              </a:rPr>
              <a:t>between</a:t>
            </a:r>
            <a:r>
              <a:rPr lang="de-DE" dirty="0">
                <a:latin typeface="Roboto"/>
                <a:ea typeface="Roboto"/>
              </a:rPr>
              <a:t> </a:t>
            </a:r>
            <a:r>
              <a:rPr lang="de-DE" dirty="0" err="1">
                <a:latin typeface="Roboto"/>
                <a:ea typeface="Roboto"/>
              </a:rPr>
              <a:t>higher</a:t>
            </a:r>
            <a:r>
              <a:rPr lang="de-DE" dirty="0">
                <a:latin typeface="Roboto"/>
                <a:ea typeface="Roboto"/>
              </a:rPr>
              <a:t> </a:t>
            </a:r>
            <a:r>
              <a:rPr lang="de-DE" dirty="0" err="1">
                <a:latin typeface="Roboto"/>
                <a:ea typeface="Roboto"/>
              </a:rPr>
              <a:t>institutions</a:t>
            </a:r>
            <a:r>
              <a:rPr lang="de-DE" dirty="0">
                <a:latin typeface="Roboto"/>
                <a:ea typeface="Roboto"/>
              </a:rPr>
              <a:t> </a:t>
            </a:r>
            <a:r>
              <a:rPr lang="de-DE" dirty="0" err="1">
                <a:latin typeface="Roboto"/>
                <a:ea typeface="Roboto"/>
              </a:rPr>
              <a:t>from</a:t>
            </a:r>
            <a:r>
              <a:rPr lang="de-DE" dirty="0">
                <a:latin typeface="Roboto"/>
                <a:ea typeface="Roboto"/>
              </a:rPr>
              <a:t> all </a:t>
            </a:r>
            <a:r>
              <a:rPr lang="de-DE" dirty="0" err="1">
                <a:latin typeface="Roboto"/>
                <a:ea typeface="Roboto"/>
              </a:rPr>
              <a:t>across</a:t>
            </a:r>
            <a:r>
              <a:rPr lang="de-DE" dirty="0">
                <a:latin typeface="Roboto"/>
                <a:ea typeface="Roboto"/>
              </a:rPr>
              <a:t> Europe, </a:t>
            </a:r>
            <a:r>
              <a:rPr lang="de-DE" dirty="0" err="1">
                <a:latin typeface="Roboto"/>
                <a:ea typeface="Roboto"/>
              </a:rPr>
              <a:t>for</a:t>
            </a:r>
            <a:r>
              <a:rPr lang="de-DE" dirty="0">
                <a:latin typeface="Roboto"/>
                <a:ea typeface="Roboto"/>
              </a:rPr>
              <a:t> </a:t>
            </a:r>
            <a:r>
              <a:rPr lang="de-DE" b="1" dirty="0" err="1">
                <a:latin typeface="Roboto"/>
                <a:ea typeface="Roboto"/>
              </a:rPr>
              <a:t>the</a:t>
            </a:r>
            <a:r>
              <a:rPr lang="de-DE" b="1" dirty="0">
                <a:latin typeface="Roboto"/>
                <a:ea typeface="Roboto"/>
              </a:rPr>
              <a:t> </a:t>
            </a:r>
            <a:r>
              <a:rPr lang="de-DE" b="1" dirty="0" err="1">
                <a:latin typeface="Roboto"/>
                <a:ea typeface="Roboto"/>
              </a:rPr>
              <a:t>benefit</a:t>
            </a:r>
            <a:r>
              <a:rPr lang="de-DE" b="1" dirty="0">
                <a:latin typeface="Roboto"/>
                <a:ea typeface="Roboto"/>
              </a:rPr>
              <a:t> </a:t>
            </a:r>
            <a:r>
              <a:rPr lang="de-DE" b="1" dirty="0" err="1">
                <a:latin typeface="Roboto"/>
                <a:ea typeface="Roboto"/>
              </a:rPr>
              <a:t>of</a:t>
            </a:r>
            <a:r>
              <a:rPr lang="de-DE" b="1" dirty="0">
                <a:latin typeface="Roboto"/>
                <a:ea typeface="Roboto"/>
              </a:rPr>
              <a:t> </a:t>
            </a:r>
            <a:r>
              <a:rPr lang="de-DE" b="1" dirty="0" err="1">
                <a:latin typeface="Roboto"/>
                <a:ea typeface="Roboto"/>
              </a:rPr>
              <a:t>their</a:t>
            </a:r>
            <a:r>
              <a:rPr lang="de-DE" b="1" dirty="0">
                <a:latin typeface="Roboto"/>
                <a:ea typeface="Roboto"/>
              </a:rPr>
              <a:t> </a:t>
            </a:r>
            <a:r>
              <a:rPr lang="de-DE" b="1" dirty="0" err="1">
                <a:latin typeface="Roboto"/>
                <a:ea typeface="Roboto"/>
              </a:rPr>
              <a:t>students</a:t>
            </a:r>
            <a:r>
              <a:rPr lang="de-DE" b="1" dirty="0">
                <a:latin typeface="Roboto"/>
                <a:ea typeface="Roboto"/>
              </a:rPr>
              <a:t>, </a:t>
            </a:r>
            <a:r>
              <a:rPr lang="de-DE" b="1" dirty="0" err="1">
                <a:solidFill>
                  <a:schemeClr val="tx1"/>
                </a:solidFill>
                <a:latin typeface="Roboto"/>
                <a:ea typeface="Roboto"/>
              </a:rPr>
              <a:t>faculty</a:t>
            </a:r>
            <a:r>
              <a:rPr lang="de-DE" b="1" dirty="0">
                <a:solidFill>
                  <a:schemeClr val="tx1"/>
                </a:solidFill>
                <a:latin typeface="Roboto"/>
                <a:ea typeface="Roboto"/>
              </a:rPr>
              <a:t> and </a:t>
            </a:r>
            <a:r>
              <a:rPr lang="de-DE" b="1" dirty="0" err="1">
                <a:latin typeface="Roboto"/>
                <a:ea typeface="Roboto"/>
              </a:rPr>
              <a:t>staff</a:t>
            </a:r>
            <a:r>
              <a:rPr lang="de-DE" b="1" dirty="0">
                <a:latin typeface="Roboto"/>
                <a:ea typeface="Roboto"/>
              </a:rPr>
              <a:t> and </a:t>
            </a:r>
            <a:r>
              <a:rPr lang="de-DE" b="1" dirty="0" err="1">
                <a:latin typeface="Roboto"/>
                <a:ea typeface="Roboto"/>
              </a:rPr>
              <a:t>society</a:t>
            </a:r>
            <a:r>
              <a:rPr lang="de-DE" dirty="0">
                <a:latin typeface="Roboto"/>
                <a:ea typeface="Roboto"/>
              </a:rPr>
              <a:t> and </a:t>
            </a:r>
            <a:r>
              <a:rPr lang="de-DE" dirty="0" err="1">
                <a:latin typeface="Roboto"/>
                <a:ea typeface="Roboto"/>
              </a:rPr>
              <a:t>co-created</a:t>
            </a:r>
            <a:r>
              <a:rPr lang="de-DE" dirty="0">
                <a:latin typeface="Roboto"/>
                <a:ea typeface="Roboto"/>
              </a:rPr>
              <a:t> </a:t>
            </a:r>
            <a:r>
              <a:rPr lang="de-DE" dirty="0" err="1">
                <a:latin typeface="Roboto"/>
                <a:ea typeface="Roboto"/>
              </a:rPr>
              <a:t>by</a:t>
            </a:r>
            <a:r>
              <a:rPr lang="de-DE" dirty="0">
                <a:latin typeface="Roboto"/>
                <a:ea typeface="Roboto"/>
              </a:rPr>
              <a:t> </a:t>
            </a:r>
            <a:r>
              <a:rPr lang="de-DE" dirty="0" err="1">
                <a:latin typeface="Roboto"/>
                <a:ea typeface="Roboto"/>
              </a:rPr>
              <a:t>them</a:t>
            </a:r>
            <a:endParaRPr dirty="0">
              <a:latin typeface="Roboto"/>
              <a:ea typeface="Roboto"/>
            </a:endParaRPr>
          </a:p>
          <a:p>
            <a:pPr marL="457200" lvl="0" indent="-342900" rtl="0">
              <a:lnSpc>
                <a:spcPct val="100000"/>
              </a:lnSpc>
              <a:spcBef>
                <a:spcPts val="1200"/>
              </a:spcBef>
              <a:spcAft>
                <a:spcPts val="0"/>
              </a:spcAft>
              <a:buSzPts val="1800"/>
              <a:buChar char="•"/>
            </a:pPr>
            <a:r>
              <a:rPr lang="de-DE" dirty="0" err="1">
                <a:latin typeface="Roboto"/>
                <a:ea typeface="Roboto"/>
              </a:rPr>
              <a:t>Aims</a:t>
            </a:r>
            <a:r>
              <a:rPr lang="de-DE" dirty="0">
                <a:latin typeface="Roboto"/>
                <a:ea typeface="Roboto"/>
              </a:rPr>
              <a:t> </a:t>
            </a:r>
            <a:r>
              <a:rPr lang="de-DE" dirty="0" err="1">
                <a:latin typeface="Roboto"/>
                <a:ea typeface="Roboto"/>
              </a:rPr>
              <a:t>to</a:t>
            </a:r>
            <a:r>
              <a:rPr lang="de-DE" dirty="0">
                <a:latin typeface="Roboto"/>
                <a:ea typeface="Roboto"/>
              </a:rPr>
              <a:t> </a:t>
            </a:r>
            <a:r>
              <a:rPr lang="de-DE" dirty="0" err="1">
                <a:latin typeface="Roboto"/>
                <a:ea typeface="Roboto"/>
              </a:rPr>
              <a:t>improve</a:t>
            </a:r>
            <a:r>
              <a:rPr lang="de-DE" dirty="0">
                <a:latin typeface="Roboto"/>
                <a:ea typeface="Roboto"/>
              </a:rPr>
              <a:t> </a:t>
            </a:r>
            <a:r>
              <a:rPr lang="de-DE" dirty="0" err="1">
                <a:latin typeface="Roboto"/>
                <a:ea typeface="Roboto"/>
              </a:rPr>
              <a:t>the</a:t>
            </a:r>
            <a:r>
              <a:rPr lang="de-DE" dirty="0">
                <a:latin typeface="Roboto"/>
                <a:ea typeface="Roboto"/>
              </a:rPr>
              <a:t> international </a:t>
            </a:r>
            <a:r>
              <a:rPr lang="de-DE" dirty="0" err="1">
                <a:latin typeface="Roboto"/>
                <a:ea typeface="Roboto"/>
              </a:rPr>
              <a:t>competitiveness</a:t>
            </a:r>
            <a:r>
              <a:rPr lang="de-DE" dirty="0">
                <a:latin typeface="Roboto"/>
                <a:ea typeface="Roboto"/>
              </a:rPr>
              <a:t> </a:t>
            </a:r>
            <a:r>
              <a:rPr lang="de-DE" dirty="0" err="1">
                <a:latin typeface="Roboto"/>
                <a:ea typeface="Roboto"/>
              </a:rPr>
              <a:t>of</a:t>
            </a:r>
            <a:r>
              <a:rPr lang="de-DE" dirty="0">
                <a:latin typeface="Roboto"/>
                <a:ea typeface="Roboto"/>
              </a:rPr>
              <a:t> </a:t>
            </a:r>
            <a:r>
              <a:rPr lang="de-DE" dirty="0" err="1">
                <a:latin typeface="Roboto"/>
                <a:ea typeface="Roboto"/>
              </a:rPr>
              <a:t>higher</a:t>
            </a:r>
            <a:r>
              <a:rPr lang="de-DE" dirty="0">
                <a:latin typeface="Roboto"/>
                <a:ea typeface="Roboto"/>
              </a:rPr>
              <a:t> </a:t>
            </a:r>
            <a:r>
              <a:rPr lang="de-DE" dirty="0" err="1">
                <a:latin typeface="Roboto"/>
                <a:ea typeface="Roboto"/>
              </a:rPr>
              <a:t>education</a:t>
            </a:r>
            <a:r>
              <a:rPr lang="de-DE" dirty="0">
                <a:latin typeface="Roboto"/>
                <a:ea typeface="Roboto"/>
              </a:rPr>
              <a:t> </a:t>
            </a:r>
            <a:r>
              <a:rPr lang="de-DE" dirty="0" err="1">
                <a:latin typeface="Roboto"/>
                <a:ea typeface="Roboto"/>
              </a:rPr>
              <a:t>institutions</a:t>
            </a:r>
            <a:r>
              <a:rPr lang="de-DE" dirty="0">
                <a:latin typeface="Roboto"/>
                <a:ea typeface="Roboto"/>
              </a:rPr>
              <a:t> in Europe and promote </a:t>
            </a:r>
            <a:r>
              <a:rPr lang="de-DE" b="1" dirty="0">
                <a:latin typeface="Roboto"/>
                <a:ea typeface="Roboto"/>
              </a:rPr>
              <a:t>European </a:t>
            </a:r>
            <a:r>
              <a:rPr lang="de-DE" b="1" dirty="0" err="1">
                <a:latin typeface="Roboto"/>
                <a:ea typeface="Roboto"/>
              </a:rPr>
              <a:t>values</a:t>
            </a:r>
            <a:r>
              <a:rPr lang="de-DE" b="1" dirty="0">
                <a:latin typeface="Roboto"/>
                <a:ea typeface="Roboto"/>
              </a:rPr>
              <a:t> and </a:t>
            </a:r>
            <a:r>
              <a:rPr lang="de-DE" b="1" dirty="0" err="1">
                <a:latin typeface="Roboto"/>
                <a:ea typeface="Roboto"/>
              </a:rPr>
              <a:t>identity</a:t>
            </a:r>
            <a:endParaRPr b="1" strike="sngStrike" dirty="0">
              <a:highlight>
                <a:srgbClr val="FFFF00"/>
              </a:highlight>
              <a:latin typeface="Roboto"/>
              <a:ea typeface="Roboto"/>
            </a:endParaRPr>
          </a:p>
          <a:p>
            <a:pPr marL="457200" lvl="0" indent="-342900" rtl="0">
              <a:lnSpc>
                <a:spcPct val="100000"/>
              </a:lnSpc>
              <a:spcBef>
                <a:spcPts val="1200"/>
              </a:spcBef>
              <a:spcAft>
                <a:spcPts val="0"/>
              </a:spcAft>
              <a:buSzPts val="1800"/>
              <a:buChar char="•"/>
            </a:pPr>
            <a:r>
              <a:rPr lang="de-DE" b="1" dirty="0">
                <a:latin typeface="Roboto"/>
                <a:ea typeface="Roboto"/>
              </a:rPr>
              <a:t>6</a:t>
            </a:r>
            <a:r>
              <a:rPr lang="de-DE" b="1" dirty="0">
                <a:solidFill>
                  <a:schemeClr val="tx1"/>
                </a:solidFill>
                <a:latin typeface="Roboto"/>
                <a:ea typeface="Roboto"/>
              </a:rPr>
              <a:t>4</a:t>
            </a:r>
            <a:r>
              <a:rPr lang="de-DE" b="1" dirty="0">
                <a:latin typeface="Roboto"/>
                <a:ea typeface="Roboto"/>
              </a:rPr>
              <a:t> </a:t>
            </a:r>
            <a:r>
              <a:rPr lang="de-DE" b="1" dirty="0" err="1">
                <a:latin typeface="Roboto"/>
                <a:ea typeface="Roboto"/>
              </a:rPr>
              <a:t>alliances</a:t>
            </a:r>
            <a:r>
              <a:rPr lang="de-DE" dirty="0">
                <a:latin typeface="Roboto"/>
                <a:ea typeface="Roboto"/>
              </a:rPr>
              <a:t> </a:t>
            </a:r>
            <a:r>
              <a:rPr lang="de-DE" dirty="0" err="1">
                <a:latin typeface="Roboto"/>
                <a:ea typeface="Roboto"/>
              </a:rPr>
              <a:t>with</a:t>
            </a:r>
            <a:r>
              <a:rPr lang="de-DE" dirty="0">
                <a:latin typeface="Roboto"/>
                <a:ea typeface="Roboto"/>
              </a:rPr>
              <a:t> </a:t>
            </a:r>
            <a:r>
              <a:rPr lang="de-DE" dirty="0" err="1">
                <a:latin typeface="Roboto"/>
                <a:ea typeface="Roboto"/>
              </a:rPr>
              <a:t>more</a:t>
            </a:r>
            <a:r>
              <a:rPr lang="de-DE" dirty="0">
                <a:latin typeface="Roboto"/>
                <a:ea typeface="Roboto"/>
              </a:rPr>
              <a:t> </a:t>
            </a:r>
            <a:r>
              <a:rPr lang="de-DE" dirty="0" err="1">
                <a:latin typeface="Roboto"/>
                <a:ea typeface="Roboto"/>
              </a:rPr>
              <a:t>than</a:t>
            </a:r>
            <a:r>
              <a:rPr lang="de-DE" dirty="0">
                <a:latin typeface="Roboto"/>
                <a:ea typeface="Roboto"/>
              </a:rPr>
              <a:t> </a:t>
            </a:r>
            <a:r>
              <a:rPr lang="de-DE" b="1" dirty="0">
                <a:latin typeface="Roboto"/>
                <a:ea typeface="Roboto"/>
              </a:rPr>
              <a:t>500 </a:t>
            </a:r>
            <a:r>
              <a:rPr lang="de-DE" b="1" dirty="0" err="1">
                <a:latin typeface="Roboto"/>
                <a:ea typeface="Roboto"/>
              </a:rPr>
              <a:t>universities</a:t>
            </a:r>
            <a:endParaRPr dirty="0">
              <a:latin typeface="Roboto"/>
              <a:ea typeface="Roboto"/>
            </a:endParaRPr>
          </a:p>
          <a:p>
            <a:pPr marL="457200" lvl="0" indent="-342900" rtl="0">
              <a:lnSpc>
                <a:spcPct val="100000"/>
              </a:lnSpc>
              <a:spcBef>
                <a:spcPts val="1200"/>
              </a:spcBef>
              <a:spcAft>
                <a:spcPts val="0"/>
              </a:spcAft>
              <a:buSzPts val="1800"/>
              <a:buChar char="•"/>
            </a:pPr>
            <a:r>
              <a:rPr lang="de-DE" dirty="0" err="1">
                <a:latin typeface="Roboto"/>
                <a:ea typeface="Roboto"/>
              </a:rPr>
              <a:t>Unite</a:t>
            </a:r>
            <a:r>
              <a:rPr lang="de-DE" dirty="0">
                <a:latin typeface="Roboto"/>
                <a:ea typeface="Roboto"/>
              </a:rPr>
              <a:t>! </a:t>
            </a:r>
            <a:r>
              <a:rPr lang="de-DE" dirty="0" err="1">
                <a:latin typeface="Roboto"/>
                <a:ea typeface="Roboto"/>
              </a:rPr>
              <a:t>among</a:t>
            </a:r>
            <a:r>
              <a:rPr lang="de-DE" dirty="0">
                <a:latin typeface="Roboto"/>
                <a:ea typeface="Roboto"/>
              </a:rPr>
              <a:t> </a:t>
            </a:r>
            <a:r>
              <a:rPr lang="de-DE" dirty="0" err="1">
                <a:latin typeface="Roboto"/>
                <a:ea typeface="Roboto"/>
              </a:rPr>
              <a:t>the</a:t>
            </a:r>
            <a:r>
              <a:rPr lang="de-DE" dirty="0">
                <a:latin typeface="Roboto"/>
                <a:ea typeface="Roboto"/>
              </a:rPr>
              <a:t> </a:t>
            </a:r>
            <a:r>
              <a:rPr lang="de-DE" dirty="0" err="1">
                <a:latin typeface="Roboto"/>
                <a:ea typeface="Roboto"/>
              </a:rPr>
              <a:t>first</a:t>
            </a:r>
            <a:r>
              <a:rPr lang="de-DE" dirty="0">
                <a:latin typeface="Roboto"/>
                <a:ea typeface="Roboto"/>
              </a:rPr>
              <a:t> </a:t>
            </a:r>
            <a:r>
              <a:rPr lang="de-DE" dirty="0" err="1">
                <a:latin typeface="Roboto"/>
                <a:ea typeface="Roboto"/>
              </a:rPr>
              <a:t>round</a:t>
            </a:r>
            <a:r>
              <a:rPr lang="de-DE" dirty="0">
                <a:latin typeface="Roboto"/>
                <a:ea typeface="Roboto"/>
              </a:rPr>
              <a:t> </a:t>
            </a:r>
            <a:r>
              <a:rPr lang="de-DE" dirty="0" err="1">
                <a:latin typeface="Roboto"/>
                <a:ea typeface="Roboto"/>
              </a:rPr>
              <a:t>of</a:t>
            </a:r>
            <a:r>
              <a:rPr lang="de-DE" dirty="0">
                <a:latin typeface="Roboto"/>
                <a:ea typeface="Roboto"/>
              </a:rPr>
              <a:t> </a:t>
            </a:r>
            <a:r>
              <a:rPr lang="de-DE" dirty="0" err="1">
                <a:latin typeface="Roboto"/>
                <a:ea typeface="Roboto"/>
              </a:rPr>
              <a:t>alliances</a:t>
            </a:r>
            <a:r>
              <a:rPr lang="de-DE" dirty="0">
                <a:latin typeface="Roboto"/>
                <a:ea typeface="Roboto"/>
              </a:rPr>
              <a:t> </a:t>
            </a:r>
            <a:r>
              <a:rPr lang="de-DE" dirty="0" err="1">
                <a:latin typeface="Roboto"/>
                <a:ea typeface="Roboto"/>
              </a:rPr>
              <a:t>starting</a:t>
            </a:r>
            <a:r>
              <a:rPr lang="de-DE" dirty="0">
                <a:latin typeface="Roboto"/>
                <a:ea typeface="Roboto"/>
              </a:rPr>
              <a:t> 2019</a:t>
            </a:r>
            <a:endParaRPr dirty="0">
              <a:latin typeface="Roboto"/>
              <a:ea typeface="Roboto"/>
            </a:endParaRPr>
          </a:p>
        </p:txBody>
      </p:sp>
      <p:sp>
        <p:nvSpPr>
          <p:cNvPr id="110" name="Google Shape;110;p58"/>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de-DE" dirty="0">
                <a:latin typeface="Roboto" panose="02000000000000000000" pitchFamily="2" charset="0"/>
                <a:ea typeface="Roboto" panose="02000000000000000000" pitchFamily="2" charset="0"/>
              </a:rPr>
              <a:t>European </a:t>
            </a:r>
            <a:r>
              <a:rPr lang="de-DE" dirty="0" err="1">
                <a:latin typeface="Roboto" panose="02000000000000000000" pitchFamily="2" charset="0"/>
                <a:ea typeface="Roboto" panose="02000000000000000000" pitchFamily="2" charset="0"/>
              </a:rPr>
              <a:t>Universities</a:t>
            </a:r>
            <a:r>
              <a:rPr lang="de-DE" dirty="0">
                <a:latin typeface="Roboto" panose="02000000000000000000" pitchFamily="2" charset="0"/>
                <a:ea typeface="Roboto" panose="02000000000000000000" pitchFamily="2" charset="0"/>
              </a:rPr>
              <a:t> Initiative </a:t>
            </a:r>
            <a:endParaRPr dirty="0">
              <a:latin typeface="Roboto" panose="02000000000000000000" pitchFamily="2" charset="0"/>
              <a:ea typeface="Roboto" panose="02000000000000000000" pitchFamily="2"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59"/>
          <p:cNvSpPr txBox="1">
            <a:spLocks noGrp="1"/>
          </p:cNvSpPr>
          <p:nvPr>
            <p:ph type="body" idx="2"/>
          </p:nvPr>
        </p:nvSpPr>
        <p:spPr>
          <a:xfrm>
            <a:off x="361199" y="2446377"/>
            <a:ext cx="10466821" cy="4411623"/>
          </a:xfrm>
          <a:prstGeom prst="rect">
            <a:avLst/>
          </a:prstGeom>
          <a:noFill/>
          <a:ln>
            <a:noFill/>
          </a:ln>
        </p:spPr>
        <p:txBody>
          <a:bodyPr spcFirstLastPara="1" wrap="square" lIns="0" tIns="0" rIns="0" bIns="0" anchor="t" anchorCtr="0">
            <a:noAutofit/>
          </a:bodyPr>
          <a:lstStyle/>
          <a:p>
            <a:pPr marL="114300" lvl="0" indent="0" rtl="0">
              <a:lnSpc>
                <a:spcPct val="100000"/>
              </a:lnSpc>
              <a:spcBef>
                <a:spcPts val="1200"/>
              </a:spcBef>
              <a:spcAft>
                <a:spcPts val="0"/>
              </a:spcAft>
              <a:buSzPts val="1800"/>
              <a:buNone/>
            </a:pPr>
            <a:r>
              <a:rPr lang="de-DE" dirty="0" err="1">
                <a:latin typeface="Roboto"/>
                <a:ea typeface="Roboto"/>
              </a:rPr>
              <a:t>Contributing</a:t>
            </a:r>
            <a:r>
              <a:rPr lang="de-DE" dirty="0">
                <a:latin typeface="Roboto"/>
                <a:ea typeface="Roboto"/>
              </a:rPr>
              <a:t> </a:t>
            </a:r>
            <a:r>
              <a:rPr lang="de-DE" dirty="0" err="1">
                <a:latin typeface="Roboto"/>
                <a:ea typeface="Roboto"/>
              </a:rPr>
              <a:t>to</a:t>
            </a:r>
            <a:r>
              <a:rPr lang="de-DE" dirty="0">
                <a:latin typeface="Roboto"/>
                <a:ea typeface="Roboto"/>
              </a:rPr>
              <a:t> </a:t>
            </a:r>
            <a:r>
              <a:rPr lang="pl-PL" dirty="0" err="1">
                <a:latin typeface="Roboto"/>
                <a:ea typeface="Roboto"/>
              </a:rPr>
              <a:t>solving</a:t>
            </a:r>
            <a:r>
              <a:rPr lang="de-DE" dirty="0">
                <a:latin typeface="Roboto"/>
                <a:ea typeface="Roboto"/>
              </a:rPr>
              <a:t> </a:t>
            </a:r>
            <a:r>
              <a:rPr lang="de-DE" dirty="0" err="1">
                <a:latin typeface="Roboto"/>
                <a:ea typeface="Roboto"/>
              </a:rPr>
              <a:t>the</a:t>
            </a:r>
            <a:r>
              <a:rPr lang="de-DE" dirty="0">
                <a:latin typeface="Roboto"/>
                <a:ea typeface="Roboto"/>
              </a:rPr>
              <a:t> </a:t>
            </a:r>
            <a:r>
              <a:rPr lang="de-DE" dirty="0" err="1">
                <a:latin typeface="Roboto"/>
                <a:ea typeface="Roboto"/>
              </a:rPr>
              <a:t>societal</a:t>
            </a:r>
            <a:r>
              <a:rPr lang="de-DE" dirty="0">
                <a:latin typeface="Roboto"/>
                <a:ea typeface="Roboto"/>
              </a:rPr>
              <a:t> </a:t>
            </a:r>
            <a:r>
              <a:rPr lang="de-DE" dirty="0" err="1">
                <a:latin typeface="Roboto"/>
                <a:ea typeface="Roboto"/>
              </a:rPr>
              <a:t>challenges</a:t>
            </a:r>
            <a:r>
              <a:rPr lang="de-DE" dirty="0">
                <a:latin typeface="Roboto"/>
                <a:ea typeface="Roboto"/>
              </a:rPr>
              <a:t> </a:t>
            </a:r>
            <a:r>
              <a:rPr lang="de-DE" dirty="0" err="1">
                <a:latin typeface="Roboto"/>
                <a:ea typeface="Roboto"/>
              </a:rPr>
              <a:t>through</a:t>
            </a:r>
            <a:r>
              <a:rPr lang="de-DE" dirty="0">
                <a:latin typeface="Roboto"/>
                <a:ea typeface="Roboto"/>
              </a:rPr>
              <a:t> </a:t>
            </a:r>
            <a:r>
              <a:rPr lang="de-DE" dirty="0" err="1">
                <a:latin typeface="Roboto"/>
                <a:ea typeface="Roboto"/>
              </a:rPr>
              <a:t>the</a:t>
            </a:r>
            <a:r>
              <a:rPr lang="de-DE" dirty="0">
                <a:latin typeface="Roboto"/>
                <a:ea typeface="Roboto"/>
              </a:rPr>
              <a:t> digital and </a:t>
            </a:r>
            <a:r>
              <a:rPr lang="de-DE" dirty="0" err="1">
                <a:latin typeface="Roboto"/>
                <a:ea typeface="Roboto"/>
              </a:rPr>
              <a:t>green</a:t>
            </a:r>
            <a:r>
              <a:rPr lang="de-DE" dirty="0">
                <a:latin typeface="Roboto"/>
                <a:ea typeface="Roboto"/>
              </a:rPr>
              <a:t> </a:t>
            </a:r>
            <a:r>
              <a:rPr lang="de-DE" dirty="0" err="1">
                <a:latin typeface="Roboto"/>
                <a:ea typeface="Roboto"/>
              </a:rPr>
              <a:t>transition</a:t>
            </a:r>
            <a:endParaRPr lang="pl-PL" dirty="0">
              <a:latin typeface="Roboto"/>
              <a:ea typeface="Roboto"/>
            </a:endParaRPr>
          </a:p>
          <a:p>
            <a:pPr marL="114300" lvl="0" indent="0" rtl="0">
              <a:lnSpc>
                <a:spcPct val="100000"/>
              </a:lnSpc>
              <a:spcBef>
                <a:spcPts val="1200"/>
              </a:spcBef>
              <a:spcAft>
                <a:spcPts val="0"/>
              </a:spcAft>
              <a:buSzPts val="1800"/>
              <a:buNone/>
            </a:pPr>
            <a:endParaRPr b="1" dirty="0">
              <a:solidFill>
                <a:srgbClr val="654C88"/>
              </a:solidFill>
              <a:latin typeface="Roboto" panose="02000000000000000000" pitchFamily="2" charset="0"/>
              <a:ea typeface="Roboto" panose="02000000000000000000" pitchFamily="2" charset="0"/>
            </a:endParaRPr>
          </a:p>
          <a:p>
            <a:pPr marL="0" lvl="0" indent="0" rtl="0">
              <a:lnSpc>
                <a:spcPct val="100000"/>
              </a:lnSpc>
              <a:spcBef>
                <a:spcPts val="1200"/>
              </a:spcBef>
              <a:spcAft>
                <a:spcPts val="0"/>
              </a:spcAft>
              <a:buSzPts val="1800"/>
              <a:buNone/>
            </a:pPr>
            <a:r>
              <a:rPr lang="de-DE" b="1" dirty="0" err="1">
                <a:solidFill>
                  <a:srgbClr val="654C88"/>
                </a:solidFill>
                <a:latin typeface="Roboto"/>
                <a:ea typeface="Roboto"/>
              </a:rPr>
              <a:t>Unite</a:t>
            </a:r>
            <a:r>
              <a:rPr lang="de-DE" b="1" dirty="0">
                <a:solidFill>
                  <a:srgbClr val="654C88"/>
                </a:solidFill>
                <a:latin typeface="Roboto"/>
                <a:ea typeface="Roboto"/>
              </a:rPr>
              <a:t>! stands out:</a:t>
            </a:r>
            <a:endParaRPr b="1" dirty="0">
              <a:solidFill>
                <a:srgbClr val="654C88"/>
              </a:solidFill>
              <a:latin typeface="Roboto"/>
              <a:ea typeface="Roboto"/>
            </a:endParaRPr>
          </a:p>
          <a:p>
            <a:pPr marL="457200" lvl="0" indent="-342900" rtl="0">
              <a:lnSpc>
                <a:spcPct val="100000"/>
              </a:lnSpc>
              <a:spcBef>
                <a:spcPts val="1200"/>
              </a:spcBef>
              <a:spcAft>
                <a:spcPts val="0"/>
              </a:spcAft>
              <a:buSzPts val="1800"/>
              <a:buChar char="•"/>
            </a:pPr>
            <a:r>
              <a:rPr lang="de-DE" dirty="0">
                <a:latin typeface="Roboto"/>
                <a:ea typeface="Roboto"/>
              </a:rPr>
              <a:t>As a strong </a:t>
            </a:r>
            <a:r>
              <a:rPr lang="de-DE" dirty="0" err="1">
                <a:latin typeface="Roboto"/>
                <a:ea typeface="Roboto"/>
              </a:rPr>
              <a:t>driving</a:t>
            </a:r>
            <a:r>
              <a:rPr lang="de-DE" dirty="0">
                <a:latin typeface="Roboto"/>
                <a:ea typeface="Roboto"/>
              </a:rPr>
              <a:t> </a:t>
            </a:r>
            <a:r>
              <a:rPr lang="de-DE" dirty="0" err="1">
                <a:latin typeface="Roboto"/>
                <a:ea typeface="Roboto"/>
              </a:rPr>
              <a:t>force</a:t>
            </a:r>
            <a:r>
              <a:rPr lang="de-DE" dirty="0">
                <a:latin typeface="Roboto"/>
                <a:ea typeface="Roboto"/>
              </a:rPr>
              <a:t> </a:t>
            </a:r>
            <a:r>
              <a:rPr lang="de-DE" dirty="0" err="1">
                <a:latin typeface="Roboto"/>
                <a:ea typeface="Roboto"/>
              </a:rPr>
              <a:t>for</a:t>
            </a:r>
            <a:r>
              <a:rPr lang="de-DE" dirty="0">
                <a:latin typeface="Roboto"/>
                <a:ea typeface="Roboto"/>
              </a:rPr>
              <a:t> </a:t>
            </a:r>
            <a:r>
              <a:rPr lang="de-DE" dirty="0" err="1">
                <a:latin typeface="Roboto"/>
                <a:ea typeface="Roboto"/>
              </a:rPr>
              <a:t>technology</a:t>
            </a:r>
            <a:r>
              <a:rPr lang="de-DE" dirty="0">
                <a:latin typeface="Roboto"/>
                <a:ea typeface="Roboto"/>
              </a:rPr>
              <a:t> and </a:t>
            </a:r>
            <a:r>
              <a:rPr lang="de-DE" dirty="0" err="1">
                <a:latin typeface="Roboto"/>
                <a:ea typeface="Roboto"/>
              </a:rPr>
              <a:t>innovation</a:t>
            </a:r>
            <a:r>
              <a:rPr lang="de-DE" dirty="0">
                <a:latin typeface="Roboto"/>
                <a:ea typeface="Roboto"/>
              </a:rPr>
              <a:t> </a:t>
            </a:r>
            <a:r>
              <a:rPr lang="de-DE" dirty="0" err="1">
                <a:latin typeface="Roboto"/>
                <a:ea typeface="Roboto"/>
              </a:rPr>
              <a:t>advancing</a:t>
            </a:r>
            <a:r>
              <a:rPr lang="de-DE" dirty="0">
                <a:latin typeface="Roboto"/>
                <a:ea typeface="Roboto"/>
              </a:rPr>
              <a:t> a </a:t>
            </a:r>
            <a:r>
              <a:rPr lang="de-DE" dirty="0" err="1">
                <a:latin typeface="Roboto"/>
                <a:ea typeface="Roboto"/>
              </a:rPr>
              <a:t>green</a:t>
            </a:r>
            <a:r>
              <a:rPr lang="de-DE" dirty="0">
                <a:latin typeface="Roboto"/>
                <a:ea typeface="Roboto"/>
              </a:rPr>
              <a:t> and digital Europe</a:t>
            </a:r>
            <a:endParaRPr dirty="0">
              <a:latin typeface="Roboto"/>
              <a:ea typeface="Roboto"/>
            </a:endParaRPr>
          </a:p>
          <a:p>
            <a:pPr marL="457200" lvl="0" indent="-342900" rtl="0">
              <a:lnSpc>
                <a:spcPct val="100000"/>
              </a:lnSpc>
              <a:spcBef>
                <a:spcPts val="1200"/>
              </a:spcBef>
              <a:spcAft>
                <a:spcPts val="0"/>
              </a:spcAft>
              <a:buSzPts val="1800"/>
              <a:buChar char="•"/>
            </a:pPr>
            <a:r>
              <a:rPr lang="de-DE" dirty="0" err="1">
                <a:latin typeface="Roboto"/>
                <a:ea typeface="Roboto"/>
              </a:rPr>
              <a:t>For</a:t>
            </a:r>
            <a:r>
              <a:rPr lang="de-DE" dirty="0">
                <a:latin typeface="Roboto"/>
                <a:ea typeface="Roboto"/>
              </a:rPr>
              <a:t> transformative </a:t>
            </a:r>
            <a:r>
              <a:rPr lang="de-DE" dirty="0" err="1">
                <a:latin typeface="Roboto"/>
                <a:ea typeface="Roboto"/>
              </a:rPr>
              <a:t>transdisciplinarity</a:t>
            </a:r>
            <a:r>
              <a:rPr lang="de-DE" dirty="0">
                <a:latin typeface="Roboto"/>
                <a:ea typeface="Roboto"/>
              </a:rPr>
              <a:t> </a:t>
            </a:r>
            <a:r>
              <a:rPr lang="de-DE" dirty="0" err="1">
                <a:latin typeface="Roboto"/>
                <a:ea typeface="Roboto"/>
              </a:rPr>
              <a:t>that</a:t>
            </a:r>
            <a:r>
              <a:rPr lang="de-DE" dirty="0">
                <a:latin typeface="Roboto"/>
                <a:ea typeface="Roboto"/>
              </a:rPr>
              <a:t> </a:t>
            </a:r>
            <a:r>
              <a:rPr lang="de-DE" dirty="0" err="1">
                <a:latin typeface="Roboto"/>
                <a:ea typeface="Roboto"/>
              </a:rPr>
              <a:t>draws</a:t>
            </a:r>
            <a:r>
              <a:rPr lang="de-DE" dirty="0">
                <a:latin typeface="Roboto"/>
                <a:ea typeface="Roboto"/>
              </a:rPr>
              <a:t> </a:t>
            </a:r>
            <a:r>
              <a:rPr lang="de-DE" dirty="0" err="1">
                <a:latin typeface="Roboto"/>
                <a:ea typeface="Roboto"/>
              </a:rPr>
              <a:t>from</a:t>
            </a:r>
            <a:r>
              <a:rPr lang="de-DE" dirty="0">
                <a:latin typeface="Roboto"/>
                <a:ea typeface="Roboto"/>
              </a:rPr>
              <a:t> </a:t>
            </a:r>
            <a:r>
              <a:rPr lang="de-DE" dirty="0" err="1">
                <a:latin typeface="Roboto"/>
                <a:ea typeface="Roboto"/>
              </a:rPr>
              <a:t>engineering</a:t>
            </a:r>
            <a:r>
              <a:rPr lang="de-DE" dirty="0">
                <a:latin typeface="Roboto"/>
                <a:ea typeface="Roboto"/>
              </a:rPr>
              <a:t>, </a:t>
            </a:r>
            <a:r>
              <a:rPr lang="de-DE" dirty="0" err="1">
                <a:latin typeface="Roboto"/>
                <a:ea typeface="Roboto"/>
              </a:rPr>
              <a:t>science</a:t>
            </a:r>
            <a:r>
              <a:rPr lang="de-DE" dirty="0">
                <a:latin typeface="Roboto"/>
                <a:ea typeface="Roboto"/>
              </a:rPr>
              <a:t> and </a:t>
            </a:r>
            <a:r>
              <a:rPr lang="de-DE" dirty="0" err="1">
                <a:latin typeface="Roboto"/>
                <a:ea typeface="Roboto"/>
              </a:rPr>
              <a:t>the</a:t>
            </a:r>
            <a:r>
              <a:rPr lang="de-DE" dirty="0">
                <a:latin typeface="Roboto"/>
                <a:ea typeface="Roboto"/>
              </a:rPr>
              <a:t> </a:t>
            </a:r>
            <a:r>
              <a:rPr lang="de-DE" dirty="0" err="1">
                <a:latin typeface="Roboto"/>
                <a:ea typeface="Roboto"/>
              </a:rPr>
              <a:t>full</a:t>
            </a:r>
            <a:r>
              <a:rPr lang="de-DE" dirty="0">
                <a:latin typeface="Roboto"/>
                <a:ea typeface="Roboto"/>
              </a:rPr>
              <a:t> </a:t>
            </a:r>
            <a:r>
              <a:rPr lang="de-DE" dirty="0" err="1">
                <a:latin typeface="Roboto"/>
                <a:ea typeface="Roboto"/>
              </a:rPr>
              <a:t>range</a:t>
            </a:r>
            <a:r>
              <a:rPr lang="de-DE" dirty="0">
                <a:latin typeface="Roboto"/>
                <a:ea typeface="Roboto"/>
              </a:rPr>
              <a:t> </a:t>
            </a:r>
            <a:br>
              <a:rPr lang="de-DE" dirty="0">
                <a:latin typeface="Roboto" panose="02000000000000000000" pitchFamily="2" charset="0"/>
                <a:ea typeface="Roboto" panose="02000000000000000000" pitchFamily="2" charset="0"/>
              </a:rPr>
            </a:br>
            <a:r>
              <a:rPr lang="de-DE" dirty="0" err="1">
                <a:latin typeface="Roboto"/>
                <a:ea typeface="Roboto"/>
              </a:rPr>
              <a:t>of</a:t>
            </a:r>
            <a:r>
              <a:rPr lang="de-DE" dirty="0">
                <a:latin typeface="Roboto"/>
                <a:ea typeface="Roboto"/>
              </a:rPr>
              <a:t> </a:t>
            </a:r>
            <a:r>
              <a:rPr lang="de-DE" dirty="0" err="1">
                <a:latin typeface="Roboto"/>
                <a:ea typeface="Roboto"/>
              </a:rPr>
              <a:t>multidisciplinarity</a:t>
            </a:r>
            <a:r>
              <a:rPr lang="de-DE" dirty="0">
                <a:latin typeface="Roboto"/>
                <a:ea typeface="Roboto"/>
              </a:rPr>
              <a:t> </a:t>
            </a:r>
            <a:r>
              <a:rPr lang="de-DE" dirty="0" err="1">
                <a:latin typeface="Roboto"/>
                <a:ea typeface="Roboto"/>
              </a:rPr>
              <a:t>of</a:t>
            </a:r>
            <a:r>
              <a:rPr lang="de-DE" dirty="0">
                <a:latin typeface="Roboto"/>
                <a:ea typeface="Roboto"/>
              </a:rPr>
              <a:t> </a:t>
            </a:r>
            <a:r>
              <a:rPr lang="de-DE" dirty="0" err="1">
                <a:latin typeface="Roboto"/>
                <a:ea typeface="Roboto"/>
              </a:rPr>
              <a:t>the</a:t>
            </a:r>
            <a:r>
              <a:rPr lang="de-DE" dirty="0">
                <a:latin typeface="Roboto"/>
                <a:ea typeface="Roboto"/>
              </a:rPr>
              <a:t> </a:t>
            </a:r>
            <a:r>
              <a:rPr lang="de-DE" dirty="0" err="1">
                <a:latin typeface="Roboto"/>
                <a:ea typeface="Roboto"/>
              </a:rPr>
              <a:t>member</a:t>
            </a:r>
            <a:r>
              <a:rPr lang="de-DE" dirty="0">
                <a:latin typeface="Roboto"/>
                <a:ea typeface="Roboto"/>
              </a:rPr>
              <a:t> </a:t>
            </a:r>
            <a:r>
              <a:rPr lang="de-DE" dirty="0" err="1">
                <a:latin typeface="Roboto"/>
                <a:ea typeface="Roboto"/>
              </a:rPr>
              <a:t>universities</a:t>
            </a:r>
            <a:r>
              <a:rPr lang="de-DE" dirty="0">
                <a:latin typeface="Roboto"/>
                <a:ea typeface="Roboto"/>
              </a:rPr>
              <a:t> </a:t>
            </a:r>
            <a:endParaRPr dirty="0">
              <a:latin typeface="Roboto"/>
              <a:ea typeface="Roboto"/>
            </a:endParaRPr>
          </a:p>
          <a:p>
            <a:pPr marL="0" lvl="0" indent="0" rtl="0">
              <a:lnSpc>
                <a:spcPct val="100000"/>
              </a:lnSpc>
              <a:spcBef>
                <a:spcPts val="1200"/>
              </a:spcBef>
              <a:spcAft>
                <a:spcPts val="0"/>
              </a:spcAft>
              <a:buSzPts val="1800"/>
              <a:buNone/>
            </a:pPr>
            <a:endParaRPr b="1" dirty="0">
              <a:solidFill>
                <a:srgbClr val="654C88"/>
              </a:solidFill>
              <a:latin typeface="Roboto" panose="02000000000000000000" pitchFamily="2" charset="0"/>
              <a:ea typeface="Roboto" panose="02000000000000000000" pitchFamily="2" charset="0"/>
            </a:endParaRPr>
          </a:p>
          <a:p>
            <a:pPr marL="0" lvl="0" indent="0" rtl="0">
              <a:lnSpc>
                <a:spcPct val="100000"/>
              </a:lnSpc>
              <a:spcBef>
                <a:spcPts val="1200"/>
              </a:spcBef>
              <a:spcAft>
                <a:spcPts val="0"/>
              </a:spcAft>
              <a:buSzPts val="1800"/>
              <a:buNone/>
            </a:pPr>
            <a:r>
              <a:rPr lang="de-DE" b="1" dirty="0" err="1">
                <a:solidFill>
                  <a:srgbClr val="654C88"/>
                </a:solidFill>
                <a:latin typeface="Roboto"/>
                <a:ea typeface="Roboto"/>
              </a:rPr>
              <a:t>Unite</a:t>
            </a:r>
            <a:r>
              <a:rPr lang="de-DE" b="1" dirty="0">
                <a:solidFill>
                  <a:srgbClr val="654C88"/>
                </a:solidFill>
                <a:latin typeface="Roboto"/>
                <a:ea typeface="Roboto"/>
              </a:rPr>
              <a:t>!’s </a:t>
            </a:r>
            <a:r>
              <a:rPr lang="de-DE" b="1" dirty="0" err="1">
                <a:solidFill>
                  <a:srgbClr val="654C88"/>
                </a:solidFill>
                <a:latin typeface="Roboto"/>
                <a:ea typeface="Roboto"/>
              </a:rPr>
              <a:t>ambition</a:t>
            </a:r>
            <a:r>
              <a:rPr lang="de-DE" b="1" dirty="0">
                <a:solidFill>
                  <a:srgbClr val="654C88"/>
                </a:solidFill>
                <a:latin typeface="Roboto"/>
                <a:ea typeface="Roboto"/>
              </a:rPr>
              <a:t>:</a:t>
            </a:r>
            <a:endParaRPr b="1" dirty="0">
              <a:solidFill>
                <a:srgbClr val="654C88"/>
              </a:solidFill>
              <a:latin typeface="Roboto"/>
              <a:ea typeface="Roboto"/>
            </a:endParaRPr>
          </a:p>
          <a:p>
            <a:pPr marL="457200" lvl="0" indent="-342900" rtl="0">
              <a:lnSpc>
                <a:spcPct val="100000"/>
              </a:lnSpc>
              <a:spcBef>
                <a:spcPts val="1200"/>
              </a:spcBef>
              <a:spcAft>
                <a:spcPts val="0"/>
              </a:spcAft>
              <a:buSzPts val="1800"/>
              <a:buChar char="•"/>
            </a:pPr>
            <a:r>
              <a:rPr lang="de-DE" dirty="0" err="1">
                <a:latin typeface="Roboto"/>
                <a:ea typeface="Roboto"/>
              </a:rPr>
              <a:t>Reach</a:t>
            </a:r>
            <a:r>
              <a:rPr lang="de-DE" dirty="0">
                <a:latin typeface="Roboto"/>
                <a:ea typeface="Roboto"/>
              </a:rPr>
              <a:t> excellence in </a:t>
            </a:r>
            <a:r>
              <a:rPr lang="de-DE" dirty="0" err="1">
                <a:latin typeface="Roboto"/>
                <a:ea typeface="Roboto"/>
              </a:rPr>
              <a:t>education</a:t>
            </a:r>
            <a:r>
              <a:rPr lang="de-DE" dirty="0">
                <a:latin typeface="Roboto"/>
                <a:ea typeface="Roboto"/>
              </a:rPr>
              <a:t>, </a:t>
            </a:r>
            <a:r>
              <a:rPr lang="de-DE" dirty="0" err="1">
                <a:latin typeface="Roboto"/>
                <a:ea typeface="Roboto"/>
              </a:rPr>
              <a:t>research</a:t>
            </a:r>
            <a:r>
              <a:rPr lang="de-DE" dirty="0">
                <a:latin typeface="Roboto"/>
                <a:ea typeface="Roboto"/>
              </a:rPr>
              <a:t> and </a:t>
            </a:r>
            <a:r>
              <a:rPr lang="de-DE" dirty="0" err="1">
                <a:latin typeface="Roboto"/>
                <a:ea typeface="Roboto"/>
              </a:rPr>
              <a:t>innovation</a:t>
            </a:r>
            <a:r>
              <a:rPr lang="de-DE" dirty="0">
                <a:latin typeface="Roboto"/>
                <a:ea typeface="Roboto"/>
              </a:rPr>
              <a:t> </a:t>
            </a:r>
            <a:r>
              <a:rPr lang="de-DE" dirty="0" err="1">
                <a:latin typeface="Roboto"/>
                <a:ea typeface="Roboto"/>
              </a:rPr>
              <a:t>by</a:t>
            </a:r>
            <a:r>
              <a:rPr lang="de-DE" dirty="0">
                <a:latin typeface="Roboto"/>
                <a:ea typeface="Roboto"/>
              </a:rPr>
              <a:t> </a:t>
            </a:r>
            <a:r>
              <a:rPr lang="de-DE" dirty="0" err="1">
                <a:latin typeface="Roboto"/>
                <a:ea typeface="Roboto"/>
              </a:rPr>
              <a:t>creating</a:t>
            </a:r>
            <a:r>
              <a:rPr lang="de-DE" dirty="0">
                <a:latin typeface="Roboto"/>
                <a:ea typeface="Roboto"/>
              </a:rPr>
              <a:t> </a:t>
            </a:r>
            <a:r>
              <a:rPr lang="de-DE" dirty="0" err="1">
                <a:latin typeface="Roboto"/>
                <a:ea typeface="Roboto"/>
              </a:rPr>
              <a:t>unique</a:t>
            </a:r>
            <a:r>
              <a:rPr lang="de-DE" dirty="0">
                <a:latin typeface="Roboto"/>
                <a:ea typeface="Roboto"/>
              </a:rPr>
              <a:t> </a:t>
            </a:r>
            <a:r>
              <a:rPr lang="de-DE" dirty="0" err="1">
                <a:latin typeface="Roboto"/>
                <a:ea typeface="Roboto"/>
              </a:rPr>
              <a:t>new</a:t>
            </a:r>
            <a:r>
              <a:rPr lang="de-DE" dirty="0">
                <a:latin typeface="Roboto"/>
                <a:ea typeface="Roboto"/>
              </a:rPr>
              <a:t> </a:t>
            </a:r>
            <a:r>
              <a:rPr lang="de-DE" dirty="0" err="1">
                <a:latin typeface="Roboto"/>
                <a:ea typeface="Roboto"/>
              </a:rPr>
              <a:t>opportunities</a:t>
            </a:r>
            <a:r>
              <a:rPr lang="de-DE" dirty="0">
                <a:latin typeface="Roboto"/>
                <a:ea typeface="Roboto"/>
              </a:rPr>
              <a:t> </a:t>
            </a:r>
            <a:br>
              <a:rPr lang="de-DE" dirty="0">
                <a:latin typeface="Roboto" panose="02000000000000000000" pitchFamily="2" charset="0"/>
                <a:ea typeface="Roboto" panose="02000000000000000000" pitchFamily="2" charset="0"/>
              </a:rPr>
            </a:br>
            <a:r>
              <a:rPr lang="de-DE" dirty="0" err="1">
                <a:latin typeface="Roboto"/>
                <a:ea typeface="Roboto"/>
              </a:rPr>
              <a:t>for</a:t>
            </a:r>
            <a:r>
              <a:rPr lang="de-DE" dirty="0">
                <a:latin typeface="Roboto"/>
                <a:ea typeface="Roboto"/>
              </a:rPr>
              <a:t> </a:t>
            </a:r>
            <a:r>
              <a:rPr lang="de-DE" dirty="0" err="1">
                <a:latin typeface="Roboto"/>
                <a:ea typeface="Roboto"/>
              </a:rPr>
              <a:t>students</a:t>
            </a:r>
            <a:r>
              <a:rPr lang="de-DE" dirty="0">
                <a:latin typeface="Roboto"/>
                <a:ea typeface="Roboto"/>
              </a:rPr>
              <a:t>, </a:t>
            </a:r>
            <a:r>
              <a:rPr lang="de-DE" dirty="0" err="1">
                <a:latin typeface="Roboto"/>
                <a:ea typeface="Roboto"/>
              </a:rPr>
              <a:t>academics</a:t>
            </a:r>
            <a:r>
              <a:rPr lang="de-DE" dirty="0">
                <a:latin typeface="Roboto"/>
                <a:ea typeface="Roboto"/>
              </a:rPr>
              <a:t>, </a:t>
            </a:r>
            <a:r>
              <a:rPr lang="de-DE" dirty="0" err="1">
                <a:latin typeface="Roboto"/>
                <a:ea typeface="Roboto"/>
              </a:rPr>
              <a:t>staff</a:t>
            </a:r>
            <a:r>
              <a:rPr lang="de-DE" dirty="0">
                <a:latin typeface="Roboto"/>
                <a:ea typeface="Roboto"/>
              </a:rPr>
              <a:t> and </a:t>
            </a:r>
            <a:r>
              <a:rPr lang="de-DE" dirty="0" err="1">
                <a:latin typeface="Roboto"/>
                <a:ea typeface="Roboto"/>
              </a:rPr>
              <a:t>further</a:t>
            </a:r>
            <a:r>
              <a:rPr lang="de-DE" dirty="0">
                <a:latin typeface="Roboto"/>
                <a:ea typeface="Roboto"/>
              </a:rPr>
              <a:t> </a:t>
            </a:r>
            <a:r>
              <a:rPr lang="de-DE" dirty="0" err="1">
                <a:latin typeface="Roboto"/>
                <a:ea typeface="Roboto"/>
              </a:rPr>
              <a:t>ecosystem</a:t>
            </a:r>
            <a:r>
              <a:rPr lang="de-DE" dirty="0">
                <a:latin typeface="Roboto"/>
                <a:ea typeface="Roboto"/>
              </a:rPr>
              <a:t> </a:t>
            </a:r>
            <a:r>
              <a:rPr lang="de-DE" dirty="0" err="1">
                <a:latin typeface="Roboto"/>
                <a:ea typeface="Roboto"/>
              </a:rPr>
              <a:t>partners</a:t>
            </a:r>
            <a:endParaRPr dirty="0">
              <a:latin typeface="Roboto"/>
              <a:ea typeface="Roboto"/>
              <a:cs typeface="Calibri"/>
            </a:endParaRPr>
          </a:p>
        </p:txBody>
      </p:sp>
      <p:sp>
        <p:nvSpPr>
          <p:cNvPr id="117" name="Google Shape;117;p59"/>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de-DE" dirty="0">
                <a:latin typeface="Roboto"/>
                <a:ea typeface="Roboto"/>
              </a:rPr>
              <a:t>Highlights from Unite! Mission Statement –</a:t>
            </a:r>
            <a:br>
              <a:rPr lang="de-DE" dirty="0">
                <a:latin typeface="Roboto" panose="02000000000000000000" pitchFamily="2" charset="0"/>
                <a:ea typeface="Roboto" panose="02000000000000000000" pitchFamily="2" charset="0"/>
              </a:rPr>
            </a:br>
            <a:r>
              <a:rPr lang="de-DE" dirty="0">
                <a:latin typeface="Roboto"/>
                <a:ea typeface="Roboto"/>
              </a:rPr>
              <a:t>Identity and Vision</a:t>
            </a:r>
            <a:r>
              <a:rPr lang="de-DE" dirty="0">
                <a:latin typeface="Roboto"/>
                <a:ea typeface="Roboto"/>
                <a:cs typeface="Calibri"/>
                <a:sym typeface="Calibri"/>
              </a:rPr>
              <a:t> </a:t>
            </a:r>
            <a:endParaRPr lang="de-DE" dirty="0">
              <a:latin typeface="Roboto"/>
              <a:ea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60"/>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r>
              <a:rPr lang="de-DE" dirty="0" err="1">
                <a:latin typeface="Roboto"/>
                <a:ea typeface="Roboto"/>
              </a:rPr>
              <a:t>Unite</a:t>
            </a:r>
            <a:r>
              <a:rPr lang="de-DE" dirty="0">
                <a:latin typeface="Roboto"/>
                <a:ea typeface="Roboto"/>
              </a:rPr>
              <a:t>! Key </a:t>
            </a:r>
            <a:r>
              <a:rPr lang="de-DE" dirty="0" err="1">
                <a:latin typeface="Roboto"/>
                <a:ea typeface="Roboto"/>
              </a:rPr>
              <a:t>objectives</a:t>
            </a:r>
            <a:r>
              <a:rPr lang="de-DE" dirty="0">
                <a:latin typeface="Roboto"/>
                <a:ea typeface="Roboto"/>
              </a:rPr>
              <a:t> 2030  </a:t>
            </a:r>
            <a:endParaRPr lang="de-DE" dirty="0">
              <a:latin typeface="Roboto" panose="02000000000000000000" pitchFamily="2" charset="0"/>
              <a:ea typeface="Roboto" panose="02000000000000000000" pitchFamily="2" charset="0"/>
            </a:endParaRPr>
          </a:p>
        </p:txBody>
      </p:sp>
      <p:sp>
        <p:nvSpPr>
          <p:cNvPr id="2" name="Prostokąt 1"/>
          <p:cNvSpPr/>
          <p:nvPr/>
        </p:nvSpPr>
        <p:spPr>
          <a:xfrm>
            <a:off x="880532" y="3119403"/>
            <a:ext cx="2434730" cy="243473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Google Shape;143;p61"/>
          <p:cNvSpPr txBox="1">
            <a:spLocks noGrp="1"/>
          </p:cNvSpPr>
          <p:nvPr>
            <p:ph type="body" idx="2"/>
          </p:nvPr>
        </p:nvSpPr>
        <p:spPr>
          <a:xfrm>
            <a:off x="900816" y="3235157"/>
            <a:ext cx="2414446" cy="828046"/>
          </a:xfrm>
          <a:prstGeom prst="rect">
            <a:avLst/>
          </a:prstGeom>
          <a:noFill/>
          <a:ln>
            <a:noFill/>
          </a:ln>
        </p:spPr>
        <p:txBody>
          <a:bodyPr spcFirstLastPara="1" wrap="square" lIns="0" tIns="0" rIns="0" bIns="0" anchor="t" anchorCtr="0">
            <a:noAutofit/>
          </a:bodyPr>
          <a:lstStyle/>
          <a:p>
            <a:pPr marL="0" indent="0" algn="ctr">
              <a:buNone/>
            </a:pPr>
            <a:r>
              <a:rPr lang="de-DE" sz="1600" dirty="0">
                <a:solidFill>
                  <a:schemeClr val="lt1"/>
                </a:solidFill>
                <a:latin typeface="Roboto" panose="02000000000000000000" pitchFamily="2" charset="0"/>
                <a:ea typeface="Roboto" panose="02000000000000000000" pitchFamily="2" charset="0"/>
              </a:rPr>
              <a:t>Strategic </a:t>
            </a:r>
            <a:r>
              <a:rPr lang="de-DE" sz="1600" dirty="0" err="1">
                <a:solidFill>
                  <a:schemeClr val="lt1"/>
                </a:solidFill>
                <a:latin typeface="Roboto" panose="02000000000000000000" pitchFamily="2" charset="0"/>
                <a:ea typeface="Roboto" panose="02000000000000000000" pitchFamily="2" charset="0"/>
              </a:rPr>
              <a:t>long</a:t>
            </a:r>
            <a:r>
              <a:rPr lang="de-DE" sz="1600" dirty="0">
                <a:solidFill>
                  <a:schemeClr val="lt1"/>
                </a:solidFill>
                <a:latin typeface="Roboto" panose="02000000000000000000" pitchFamily="2" charset="0"/>
                <a:ea typeface="Roboto" panose="02000000000000000000" pitchFamily="2" charset="0"/>
              </a:rPr>
              <a:t>-term </a:t>
            </a:r>
            <a:r>
              <a:rPr lang="de-DE" sz="1600" dirty="0" err="1">
                <a:solidFill>
                  <a:schemeClr val="lt1"/>
                </a:solidFill>
                <a:latin typeface="Roboto" panose="02000000000000000000" pitchFamily="2" charset="0"/>
                <a:ea typeface="Roboto" panose="02000000000000000000" pitchFamily="2" charset="0"/>
              </a:rPr>
              <a:t>collaboration</a:t>
            </a:r>
            <a:endParaRPr lang="de-DE" sz="1600" dirty="0">
              <a:solidFill>
                <a:schemeClr val="lt1"/>
              </a:solidFill>
              <a:latin typeface="Roboto" panose="02000000000000000000" pitchFamily="2" charset="0"/>
              <a:ea typeface="Roboto" panose="02000000000000000000" pitchFamily="2" charset="0"/>
            </a:endParaRPr>
          </a:p>
        </p:txBody>
      </p:sp>
      <p:sp>
        <p:nvSpPr>
          <p:cNvPr id="21" name="Prostokąt 20"/>
          <p:cNvSpPr/>
          <p:nvPr/>
        </p:nvSpPr>
        <p:spPr>
          <a:xfrm>
            <a:off x="3581399" y="3119403"/>
            <a:ext cx="2434730" cy="243473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2" name="Google Shape;143;p61"/>
          <p:cNvSpPr txBox="1">
            <a:spLocks noGrp="1"/>
          </p:cNvSpPr>
          <p:nvPr>
            <p:ph type="body" idx="2"/>
          </p:nvPr>
        </p:nvSpPr>
        <p:spPr>
          <a:xfrm>
            <a:off x="3601683" y="3235157"/>
            <a:ext cx="2414446" cy="828046"/>
          </a:xfrm>
          <a:prstGeom prst="rect">
            <a:avLst/>
          </a:prstGeom>
          <a:noFill/>
          <a:ln>
            <a:noFill/>
          </a:ln>
        </p:spPr>
        <p:txBody>
          <a:bodyPr spcFirstLastPara="1" wrap="square" lIns="0" tIns="0" rIns="0" bIns="0" anchor="t" anchorCtr="0">
            <a:noAutofit/>
          </a:bodyPr>
          <a:lstStyle/>
          <a:p>
            <a:pPr marL="0" indent="0" algn="ctr">
              <a:buNone/>
            </a:pPr>
            <a:r>
              <a:rPr lang="de-DE" sz="1600" dirty="0">
                <a:solidFill>
                  <a:schemeClr val="lt1"/>
                </a:solidFill>
                <a:latin typeface="Roboto" panose="02000000000000000000" pitchFamily="2" charset="0"/>
                <a:ea typeface="Roboto" panose="02000000000000000000" pitchFamily="2" charset="0"/>
              </a:rPr>
              <a:t>Strong </a:t>
            </a:r>
            <a:r>
              <a:rPr lang="de-DE" sz="1600" dirty="0" err="1">
                <a:solidFill>
                  <a:schemeClr val="lt1"/>
                </a:solidFill>
                <a:latin typeface="Roboto" panose="02000000000000000000" pitchFamily="2" charset="0"/>
                <a:ea typeface="Roboto" panose="02000000000000000000" pitchFamily="2" charset="0"/>
              </a:rPr>
              <a:t>and</a:t>
            </a:r>
            <a:r>
              <a:rPr lang="de-DE" sz="1600" dirty="0">
                <a:solidFill>
                  <a:schemeClr val="lt1"/>
                </a:solidFill>
                <a:latin typeface="Roboto" panose="02000000000000000000" pitchFamily="2" charset="0"/>
                <a:ea typeface="Roboto" panose="02000000000000000000" pitchFamily="2" charset="0"/>
              </a:rPr>
              <a:t> </a:t>
            </a:r>
            <a:r>
              <a:rPr lang="de-DE" sz="1600" dirty="0" err="1">
                <a:solidFill>
                  <a:schemeClr val="lt1"/>
                </a:solidFill>
                <a:latin typeface="Roboto" panose="02000000000000000000" pitchFamily="2" charset="0"/>
                <a:ea typeface="Roboto" panose="02000000000000000000" pitchFamily="2" charset="0"/>
              </a:rPr>
              <a:t>inclusive</a:t>
            </a:r>
            <a:r>
              <a:rPr lang="de-DE" sz="1600" dirty="0">
                <a:solidFill>
                  <a:schemeClr val="lt1"/>
                </a:solidFill>
                <a:latin typeface="Roboto" panose="02000000000000000000" pitchFamily="2" charset="0"/>
                <a:ea typeface="Roboto" panose="02000000000000000000" pitchFamily="2" charset="0"/>
              </a:rPr>
              <a:t> </a:t>
            </a:r>
            <a:r>
              <a:rPr lang="de-DE" sz="1600" dirty="0" err="1">
                <a:solidFill>
                  <a:schemeClr val="lt1"/>
                </a:solidFill>
                <a:latin typeface="Roboto" panose="02000000000000000000" pitchFamily="2" charset="0"/>
                <a:ea typeface="Roboto" panose="02000000000000000000" pitchFamily="2" charset="0"/>
              </a:rPr>
              <a:t>community</a:t>
            </a:r>
            <a:endParaRPr lang="de-DE" sz="1600" dirty="0">
              <a:solidFill>
                <a:schemeClr val="lt1"/>
              </a:solidFill>
              <a:latin typeface="Roboto" panose="02000000000000000000" pitchFamily="2" charset="0"/>
              <a:ea typeface="Roboto" panose="02000000000000000000" pitchFamily="2" charset="0"/>
            </a:endParaRPr>
          </a:p>
        </p:txBody>
      </p:sp>
      <p:sp>
        <p:nvSpPr>
          <p:cNvPr id="24" name="Prostokąt 23"/>
          <p:cNvSpPr/>
          <p:nvPr/>
        </p:nvSpPr>
        <p:spPr>
          <a:xfrm>
            <a:off x="6282266" y="3131329"/>
            <a:ext cx="2434730" cy="243473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5" name="Google Shape;143;p61"/>
          <p:cNvSpPr txBox="1">
            <a:spLocks noGrp="1"/>
          </p:cNvSpPr>
          <p:nvPr>
            <p:ph type="body" idx="2"/>
          </p:nvPr>
        </p:nvSpPr>
        <p:spPr>
          <a:xfrm>
            <a:off x="6302550" y="3247083"/>
            <a:ext cx="2414446" cy="828046"/>
          </a:xfrm>
          <a:prstGeom prst="rect">
            <a:avLst/>
          </a:prstGeom>
          <a:noFill/>
          <a:ln>
            <a:noFill/>
          </a:ln>
        </p:spPr>
        <p:txBody>
          <a:bodyPr spcFirstLastPara="1" wrap="square" lIns="0" tIns="0" rIns="0" bIns="0" anchor="t" anchorCtr="0">
            <a:noAutofit/>
          </a:bodyPr>
          <a:lstStyle/>
          <a:p>
            <a:pPr marL="0" lvl="0" indent="0" algn="ctr">
              <a:buNone/>
            </a:pPr>
            <a:r>
              <a:rPr lang="en-US" sz="1600" dirty="0">
                <a:solidFill>
                  <a:schemeClr val="lt1"/>
                </a:solidFill>
                <a:latin typeface="Roboto" panose="02000000000000000000" pitchFamily="2" charset="0"/>
                <a:ea typeface="Roboto" panose="02000000000000000000" pitchFamily="2" charset="0"/>
              </a:rPr>
              <a:t>Innovative</a:t>
            </a:r>
            <a:endParaRPr lang="pl-PL" sz="1600" dirty="0">
              <a:solidFill>
                <a:schemeClr val="lt1"/>
              </a:solidFill>
              <a:latin typeface="Roboto" panose="02000000000000000000" pitchFamily="2" charset="0"/>
              <a:ea typeface="Roboto" panose="02000000000000000000" pitchFamily="2" charset="0"/>
            </a:endParaRPr>
          </a:p>
          <a:p>
            <a:pPr marL="0" lvl="0" indent="0" algn="ctr">
              <a:buNone/>
            </a:pPr>
            <a:r>
              <a:rPr lang="en-US" sz="1600" dirty="0">
                <a:solidFill>
                  <a:schemeClr val="lt1"/>
                </a:solidFill>
                <a:latin typeface="Roboto" panose="02000000000000000000" pitchFamily="2" charset="0"/>
                <a:ea typeface="Roboto" panose="02000000000000000000" pitchFamily="2" charset="0"/>
              </a:rPr>
              <a:t>teaching and learning opportunities</a:t>
            </a:r>
          </a:p>
        </p:txBody>
      </p:sp>
      <p:sp>
        <p:nvSpPr>
          <p:cNvPr id="26" name="Prostokąt 25"/>
          <p:cNvSpPr/>
          <p:nvPr/>
        </p:nvSpPr>
        <p:spPr>
          <a:xfrm>
            <a:off x="8905093" y="3119403"/>
            <a:ext cx="2434730" cy="243473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7" name="Google Shape;143;p61"/>
          <p:cNvSpPr txBox="1">
            <a:spLocks noGrp="1"/>
          </p:cNvSpPr>
          <p:nvPr>
            <p:ph type="body" idx="2"/>
          </p:nvPr>
        </p:nvSpPr>
        <p:spPr>
          <a:xfrm>
            <a:off x="8925377" y="3235157"/>
            <a:ext cx="2414446" cy="828046"/>
          </a:xfrm>
          <a:prstGeom prst="rect">
            <a:avLst/>
          </a:prstGeom>
          <a:noFill/>
          <a:ln>
            <a:noFill/>
          </a:ln>
        </p:spPr>
        <p:txBody>
          <a:bodyPr spcFirstLastPara="1" wrap="square" lIns="0" tIns="0" rIns="0" bIns="0" anchor="t" anchorCtr="0">
            <a:noAutofit/>
          </a:bodyPr>
          <a:lstStyle/>
          <a:p>
            <a:pPr marL="0" indent="0" algn="ctr">
              <a:buNone/>
            </a:pPr>
            <a:r>
              <a:rPr lang="de-DE" sz="1600" dirty="0">
                <a:solidFill>
                  <a:schemeClr val="lt1"/>
                </a:solidFill>
                <a:latin typeface="Roboto" panose="02000000000000000000" pitchFamily="2" charset="0"/>
                <a:ea typeface="Roboto" panose="02000000000000000000" pitchFamily="2" charset="0"/>
              </a:rPr>
              <a:t>Trans-European</a:t>
            </a:r>
            <a:endParaRPr lang="pl-PL" sz="1600" dirty="0">
              <a:solidFill>
                <a:schemeClr val="lt1"/>
              </a:solidFill>
              <a:latin typeface="Roboto" panose="02000000000000000000" pitchFamily="2" charset="0"/>
              <a:ea typeface="Roboto" panose="02000000000000000000" pitchFamily="2" charset="0"/>
            </a:endParaRPr>
          </a:p>
          <a:p>
            <a:pPr marL="0" indent="0" algn="ctr">
              <a:buNone/>
            </a:pPr>
            <a:r>
              <a:rPr lang="de-DE" sz="1600" dirty="0">
                <a:solidFill>
                  <a:schemeClr val="lt1"/>
                </a:solidFill>
                <a:latin typeface="Roboto" panose="02000000000000000000" pitchFamily="2" charset="0"/>
                <a:ea typeface="Roboto" panose="02000000000000000000" pitchFamily="2" charset="0"/>
              </a:rPr>
              <a:t>Campus</a:t>
            </a:r>
          </a:p>
          <a:p>
            <a:pPr marL="0" indent="0" algn="ctr">
              <a:buNone/>
            </a:pPr>
            <a:r>
              <a:rPr lang="de-DE" sz="1600" dirty="0">
                <a:solidFill>
                  <a:schemeClr val="lt1"/>
                </a:solidFill>
                <a:latin typeface="Roboto" panose="02000000000000000000" pitchFamily="2" charset="0"/>
                <a:ea typeface="Roboto" panose="02000000000000000000" pitchFamily="2" charset="0"/>
              </a:rPr>
              <a:t> </a:t>
            </a:r>
          </a:p>
        </p:txBody>
      </p:sp>
    </p:spTree>
  </p:cSld>
  <p:clrMapOvr>
    <a:masterClrMapping/>
  </p:clrMapOvr>
  <p:extLst>
    <p:ext uri="{6950BFC3-D8DA-4A85-94F7-54DA5524770B}">
      <p188:commentRel xmlns:p188="http://schemas.microsoft.com/office/powerpoint/2018/8/main" xmlns="" r:id="rId7"/>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61"/>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de-DE">
                <a:latin typeface="Roboto" panose="02000000000000000000" pitchFamily="2" charset="0"/>
                <a:ea typeface="Roboto" panose="02000000000000000000" pitchFamily="2" charset="0"/>
              </a:rPr>
              <a:t>Focus areas  </a:t>
            </a:r>
            <a:endParaRPr>
              <a:latin typeface="Roboto" panose="02000000000000000000" pitchFamily="2" charset="0"/>
              <a:ea typeface="Roboto" panose="02000000000000000000" pitchFamily="2" charset="0"/>
            </a:endParaRPr>
          </a:p>
        </p:txBody>
      </p:sp>
      <p:sp>
        <p:nvSpPr>
          <p:cNvPr id="11" name="Prostokąt 10"/>
          <p:cNvSpPr/>
          <p:nvPr/>
        </p:nvSpPr>
        <p:spPr>
          <a:xfrm>
            <a:off x="880532" y="3119403"/>
            <a:ext cx="2434730" cy="243473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Google Shape;143;p61"/>
          <p:cNvSpPr txBox="1">
            <a:spLocks noGrp="1"/>
          </p:cNvSpPr>
          <p:nvPr>
            <p:ph type="body" idx="2"/>
          </p:nvPr>
        </p:nvSpPr>
        <p:spPr>
          <a:xfrm>
            <a:off x="900816" y="3360372"/>
            <a:ext cx="2408229" cy="828046"/>
          </a:xfrm>
          <a:prstGeom prst="rect">
            <a:avLst/>
          </a:prstGeom>
          <a:noFill/>
          <a:ln>
            <a:noFill/>
          </a:ln>
        </p:spPr>
        <p:txBody>
          <a:bodyPr spcFirstLastPara="1" wrap="square" lIns="0" tIns="0" rIns="0" bIns="0" anchor="t" anchorCtr="0">
            <a:noAutofit/>
          </a:bodyPr>
          <a:lstStyle/>
          <a:p>
            <a:pPr marL="114300" lvl="0" indent="0" algn="ctr">
              <a:buNone/>
            </a:pPr>
            <a:r>
              <a:rPr lang="de-DE" sz="1600" dirty="0" err="1">
                <a:solidFill>
                  <a:schemeClr val="lt1"/>
                </a:solidFill>
                <a:latin typeface="Roboto" panose="02000000000000000000" pitchFamily="2" charset="0"/>
                <a:ea typeface="Roboto" panose="02000000000000000000" pitchFamily="2" charset="0"/>
              </a:rPr>
              <a:t>Sustainable</a:t>
            </a:r>
            <a:r>
              <a:rPr lang="pl-PL" sz="1600" dirty="0">
                <a:solidFill>
                  <a:schemeClr val="lt1"/>
                </a:solidFill>
                <a:latin typeface="Roboto" panose="02000000000000000000" pitchFamily="2" charset="0"/>
                <a:ea typeface="Roboto" panose="02000000000000000000" pitchFamily="2" charset="0"/>
              </a:rPr>
              <a:t> </a:t>
            </a:r>
            <a:r>
              <a:rPr lang="de-DE" sz="1600" dirty="0" err="1">
                <a:solidFill>
                  <a:schemeClr val="lt1"/>
                </a:solidFill>
                <a:latin typeface="Roboto" panose="02000000000000000000" pitchFamily="2" charset="0"/>
                <a:ea typeface="Roboto" panose="02000000000000000000" pitchFamily="2" charset="0"/>
              </a:rPr>
              <a:t>energy</a:t>
            </a:r>
            <a:r>
              <a:rPr lang="de-DE" sz="1600" dirty="0">
                <a:solidFill>
                  <a:schemeClr val="lt1"/>
                </a:solidFill>
                <a:latin typeface="Roboto" panose="02000000000000000000" pitchFamily="2" charset="0"/>
                <a:ea typeface="Roboto" panose="02000000000000000000" pitchFamily="2" charset="0"/>
              </a:rPr>
              <a:t> </a:t>
            </a:r>
          </a:p>
        </p:txBody>
      </p:sp>
      <p:sp>
        <p:nvSpPr>
          <p:cNvPr id="13" name="Prostokąt 12"/>
          <p:cNvSpPr/>
          <p:nvPr/>
        </p:nvSpPr>
        <p:spPr>
          <a:xfrm>
            <a:off x="3581399" y="3119403"/>
            <a:ext cx="2434730" cy="243473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Google Shape;143;p61"/>
          <p:cNvSpPr txBox="1">
            <a:spLocks noGrp="1"/>
          </p:cNvSpPr>
          <p:nvPr>
            <p:ph type="body" idx="2"/>
          </p:nvPr>
        </p:nvSpPr>
        <p:spPr>
          <a:xfrm>
            <a:off x="3601683" y="3360372"/>
            <a:ext cx="2414446" cy="828046"/>
          </a:xfrm>
          <a:prstGeom prst="rect">
            <a:avLst/>
          </a:prstGeom>
          <a:noFill/>
          <a:ln>
            <a:noFill/>
          </a:ln>
        </p:spPr>
        <p:txBody>
          <a:bodyPr spcFirstLastPara="1" wrap="square" lIns="0" tIns="0" rIns="0" bIns="0" anchor="t" anchorCtr="0">
            <a:noAutofit/>
          </a:bodyPr>
          <a:lstStyle/>
          <a:p>
            <a:pPr marL="114300" lvl="0" indent="0" algn="ctr">
              <a:buNone/>
            </a:pPr>
            <a:r>
              <a:rPr lang="de-DE" sz="1600" dirty="0" err="1">
                <a:solidFill>
                  <a:schemeClr val="lt1"/>
                </a:solidFill>
                <a:latin typeface="Roboto" panose="02000000000000000000" pitchFamily="2" charset="0"/>
                <a:ea typeface="Roboto" panose="02000000000000000000" pitchFamily="2" charset="0"/>
              </a:rPr>
              <a:t>Artificial</a:t>
            </a:r>
            <a:r>
              <a:rPr lang="pl-PL" sz="1600" dirty="0">
                <a:solidFill>
                  <a:schemeClr val="lt1"/>
                </a:solidFill>
                <a:latin typeface="Roboto" panose="02000000000000000000" pitchFamily="2" charset="0"/>
                <a:ea typeface="Roboto" panose="02000000000000000000" pitchFamily="2" charset="0"/>
              </a:rPr>
              <a:t> </a:t>
            </a:r>
            <a:r>
              <a:rPr lang="de-DE" sz="1600" dirty="0" err="1">
                <a:solidFill>
                  <a:schemeClr val="lt1"/>
                </a:solidFill>
                <a:latin typeface="Roboto" panose="02000000000000000000" pitchFamily="2" charset="0"/>
                <a:ea typeface="Roboto" panose="02000000000000000000" pitchFamily="2" charset="0"/>
              </a:rPr>
              <a:t>intelligence</a:t>
            </a:r>
            <a:r>
              <a:rPr lang="de-DE" sz="1600" dirty="0">
                <a:solidFill>
                  <a:schemeClr val="lt1"/>
                </a:solidFill>
                <a:latin typeface="Roboto" panose="02000000000000000000" pitchFamily="2" charset="0"/>
                <a:ea typeface="Roboto" panose="02000000000000000000" pitchFamily="2" charset="0"/>
              </a:rPr>
              <a:t> </a:t>
            </a:r>
          </a:p>
        </p:txBody>
      </p:sp>
      <p:sp>
        <p:nvSpPr>
          <p:cNvPr id="15" name="Prostokąt 14"/>
          <p:cNvSpPr/>
          <p:nvPr/>
        </p:nvSpPr>
        <p:spPr>
          <a:xfrm>
            <a:off x="6282266" y="3131329"/>
            <a:ext cx="2434730" cy="243473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Google Shape;143;p61"/>
          <p:cNvSpPr txBox="1">
            <a:spLocks noGrp="1"/>
          </p:cNvSpPr>
          <p:nvPr>
            <p:ph type="body" idx="2"/>
          </p:nvPr>
        </p:nvSpPr>
        <p:spPr>
          <a:xfrm>
            <a:off x="6302549" y="3372298"/>
            <a:ext cx="2393561" cy="828046"/>
          </a:xfrm>
          <a:prstGeom prst="rect">
            <a:avLst/>
          </a:prstGeom>
          <a:noFill/>
          <a:ln>
            <a:noFill/>
          </a:ln>
        </p:spPr>
        <p:txBody>
          <a:bodyPr spcFirstLastPara="1" wrap="square" lIns="0" tIns="0" rIns="0" bIns="0" anchor="t" anchorCtr="0">
            <a:noAutofit/>
          </a:bodyPr>
          <a:lstStyle/>
          <a:p>
            <a:pPr marL="114300" lvl="0" indent="0" algn="ctr">
              <a:buNone/>
            </a:pPr>
            <a:r>
              <a:rPr lang="de-DE" sz="1600" dirty="0" err="1">
                <a:solidFill>
                  <a:schemeClr val="lt1"/>
                </a:solidFill>
                <a:latin typeface="Roboto" panose="02000000000000000000" pitchFamily="2" charset="0"/>
                <a:ea typeface="Roboto" panose="02000000000000000000" pitchFamily="2" charset="0"/>
              </a:rPr>
              <a:t>Industry</a:t>
            </a:r>
            <a:r>
              <a:rPr lang="de-DE" sz="1600" dirty="0">
                <a:solidFill>
                  <a:schemeClr val="lt1"/>
                </a:solidFill>
                <a:latin typeface="Roboto" panose="02000000000000000000" pitchFamily="2" charset="0"/>
                <a:ea typeface="Roboto" panose="02000000000000000000" pitchFamily="2" charset="0"/>
              </a:rPr>
              <a:t> 4.0 </a:t>
            </a:r>
          </a:p>
        </p:txBody>
      </p:sp>
      <p:sp>
        <p:nvSpPr>
          <p:cNvPr id="17" name="Prostokąt 16"/>
          <p:cNvSpPr/>
          <p:nvPr/>
        </p:nvSpPr>
        <p:spPr>
          <a:xfrm>
            <a:off x="8905093" y="3119403"/>
            <a:ext cx="2434730" cy="243473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8" name="Google Shape;143;p61"/>
          <p:cNvSpPr txBox="1">
            <a:spLocks noGrp="1"/>
          </p:cNvSpPr>
          <p:nvPr>
            <p:ph type="body" idx="2"/>
          </p:nvPr>
        </p:nvSpPr>
        <p:spPr>
          <a:xfrm>
            <a:off x="8905093" y="3360372"/>
            <a:ext cx="2434730" cy="828046"/>
          </a:xfrm>
          <a:prstGeom prst="rect">
            <a:avLst/>
          </a:prstGeom>
          <a:noFill/>
          <a:ln>
            <a:noFill/>
          </a:ln>
        </p:spPr>
        <p:txBody>
          <a:bodyPr spcFirstLastPara="1" wrap="square" lIns="0" tIns="0" rIns="0" bIns="0" anchor="t" anchorCtr="0">
            <a:noAutofit/>
          </a:bodyPr>
          <a:lstStyle/>
          <a:p>
            <a:pPr marL="114300" lvl="0" indent="0" algn="ctr">
              <a:buNone/>
            </a:pPr>
            <a:r>
              <a:rPr lang="de-DE" sz="1600" dirty="0" err="1">
                <a:solidFill>
                  <a:schemeClr val="lt1"/>
                </a:solidFill>
                <a:latin typeface="Roboto" panose="02000000000000000000" pitchFamily="2" charset="0"/>
                <a:ea typeface="Roboto" panose="02000000000000000000" pitchFamily="2" charset="0"/>
              </a:rPr>
              <a:t>Entrepreneurship</a:t>
            </a:r>
            <a:r>
              <a:rPr lang="de-DE" sz="1600" dirty="0">
                <a:solidFill>
                  <a:schemeClr val="lt1"/>
                </a:solidFill>
                <a:latin typeface="Roboto" panose="02000000000000000000" pitchFamily="2" charset="0"/>
                <a:ea typeface="Roboto" panose="02000000000000000000" pitchFamily="2" charset="0"/>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62"/>
          <p:cNvSpPr txBox="1">
            <a:spLocks noGrp="1"/>
          </p:cNvSpPr>
          <p:nvPr>
            <p:ph type="body" idx="2"/>
          </p:nvPr>
        </p:nvSpPr>
        <p:spPr>
          <a:xfrm>
            <a:off x="6452076" y="2086374"/>
            <a:ext cx="4972800" cy="4411623"/>
          </a:xfrm>
          <a:prstGeom prst="rect">
            <a:avLst/>
          </a:prstGeom>
          <a:noFill/>
          <a:ln>
            <a:noFill/>
          </a:ln>
        </p:spPr>
        <p:txBody>
          <a:bodyPr spcFirstLastPara="1" wrap="square" lIns="0" tIns="0" rIns="0" bIns="0" anchor="t" anchorCtr="0">
            <a:noAutofit/>
          </a:bodyPr>
          <a:lstStyle/>
          <a:p>
            <a:pPr marL="114300" lvl="0" indent="0" algn="l" rtl="0">
              <a:lnSpc>
                <a:spcPct val="100000"/>
              </a:lnSpc>
              <a:spcBef>
                <a:spcPts val="1800"/>
              </a:spcBef>
              <a:spcAft>
                <a:spcPts val="0"/>
              </a:spcAft>
              <a:buSzPts val="1800"/>
              <a:buNone/>
            </a:pPr>
            <a:r>
              <a:rPr lang="de-DE" b="1" dirty="0">
                <a:solidFill>
                  <a:srgbClr val="654C88"/>
                </a:solidFill>
                <a:latin typeface="Roboto"/>
                <a:ea typeface="Roboto"/>
              </a:rPr>
              <a:t>Unite! E+ </a:t>
            </a:r>
            <a:r>
              <a:rPr lang="de-DE" b="1" dirty="0">
                <a:solidFill>
                  <a:schemeClr val="bg1">
                    <a:lumMod val="65000"/>
                  </a:schemeClr>
                </a:solidFill>
                <a:latin typeface="Roboto"/>
                <a:ea typeface="Roboto"/>
              </a:rPr>
              <a:t>(2019-2022, 2023-2026/28)</a:t>
            </a:r>
            <a:br>
              <a:rPr lang="de-DE" b="1" dirty="0">
                <a:latin typeface="Roboto" panose="02000000000000000000" pitchFamily="2" charset="0"/>
                <a:ea typeface="Roboto" panose="02000000000000000000" pitchFamily="2" charset="0"/>
              </a:rPr>
            </a:br>
            <a:r>
              <a:rPr lang="de-DE" dirty="0">
                <a:latin typeface="Roboto"/>
                <a:ea typeface="Roboto"/>
              </a:rPr>
              <a:t>Focus on </a:t>
            </a:r>
            <a:r>
              <a:rPr lang="de-DE" dirty="0" err="1">
                <a:latin typeface="Roboto"/>
                <a:ea typeface="Roboto"/>
              </a:rPr>
              <a:t>building</a:t>
            </a:r>
            <a:r>
              <a:rPr lang="de-DE" dirty="0">
                <a:latin typeface="Roboto"/>
                <a:ea typeface="Roboto"/>
              </a:rPr>
              <a:t> </a:t>
            </a:r>
            <a:r>
              <a:rPr lang="de-DE" dirty="0" err="1">
                <a:latin typeface="Roboto"/>
                <a:ea typeface="Roboto"/>
              </a:rPr>
              <a:t>the</a:t>
            </a:r>
            <a:r>
              <a:rPr lang="de-DE" dirty="0">
                <a:latin typeface="Roboto"/>
                <a:ea typeface="Roboto"/>
              </a:rPr>
              <a:t> </a:t>
            </a:r>
            <a:r>
              <a:rPr lang="de-DE" dirty="0" err="1">
                <a:latin typeface="Roboto"/>
                <a:ea typeface="Roboto"/>
              </a:rPr>
              <a:t>structure</a:t>
            </a:r>
            <a:r>
              <a:rPr lang="de-DE" dirty="0">
                <a:latin typeface="Roboto"/>
                <a:ea typeface="Roboto"/>
              </a:rPr>
              <a:t> </a:t>
            </a:r>
            <a:r>
              <a:rPr lang="de-DE" dirty="0" err="1">
                <a:latin typeface="Roboto"/>
                <a:ea typeface="Roboto"/>
              </a:rPr>
              <a:t>of</a:t>
            </a:r>
            <a:r>
              <a:rPr lang="de-DE" dirty="0">
                <a:latin typeface="Roboto"/>
                <a:ea typeface="Roboto"/>
              </a:rPr>
              <a:t> </a:t>
            </a:r>
            <a:r>
              <a:rPr lang="de-DE" dirty="0" err="1">
                <a:latin typeface="Roboto"/>
                <a:ea typeface="Roboto"/>
              </a:rPr>
              <a:t>the</a:t>
            </a:r>
            <a:r>
              <a:rPr lang="de-DE" dirty="0">
                <a:latin typeface="Roboto"/>
                <a:ea typeface="Roboto"/>
              </a:rPr>
              <a:t> Alliance</a:t>
            </a:r>
            <a:br>
              <a:rPr lang="de-DE" dirty="0">
                <a:latin typeface="Roboto" panose="02000000000000000000" pitchFamily="2" charset="0"/>
                <a:ea typeface="Roboto" panose="02000000000000000000" pitchFamily="2" charset="0"/>
              </a:rPr>
            </a:br>
            <a:r>
              <a:rPr lang="de-DE" dirty="0">
                <a:latin typeface="Roboto"/>
                <a:ea typeface="Roboto"/>
              </a:rPr>
              <a:t>and </a:t>
            </a:r>
            <a:r>
              <a:rPr lang="de-DE" dirty="0" err="1">
                <a:latin typeface="Roboto"/>
                <a:ea typeface="Roboto"/>
              </a:rPr>
              <a:t>education</a:t>
            </a:r>
            <a:r>
              <a:rPr lang="de-DE" dirty="0">
                <a:latin typeface="Roboto"/>
                <a:ea typeface="Roboto"/>
              </a:rPr>
              <a:t>, </a:t>
            </a:r>
            <a:r>
              <a:rPr lang="de-DE" dirty="0" err="1">
                <a:latin typeface="Roboto"/>
                <a:ea typeface="Roboto"/>
              </a:rPr>
              <a:t>funded</a:t>
            </a:r>
            <a:r>
              <a:rPr lang="de-DE" dirty="0">
                <a:latin typeface="Roboto"/>
                <a:ea typeface="Roboto"/>
              </a:rPr>
              <a:t> </a:t>
            </a:r>
            <a:r>
              <a:rPr lang="de-DE" dirty="0" err="1">
                <a:latin typeface="Roboto"/>
                <a:ea typeface="Roboto"/>
              </a:rPr>
              <a:t>through</a:t>
            </a:r>
            <a:r>
              <a:rPr lang="de-DE" dirty="0">
                <a:latin typeface="Roboto"/>
                <a:ea typeface="Roboto"/>
              </a:rPr>
              <a:t> Erasmus+</a:t>
            </a:r>
            <a:endParaRPr dirty="0">
              <a:latin typeface="Roboto"/>
              <a:ea typeface="Roboto"/>
            </a:endParaRPr>
          </a:p>
          <a:p>
            <a:pPr marL="114300" lvl="0" indent="0" algn="l" rtl="0">
              <a:lnSpc>
                <a:spcPct val="100000"/>
              </a:lnSpc>
              <a:spcBef>
                <a:spcPts val="1800"/>
              </a:spcBef>
              <a:spcAft>
                <a:spcPts val="0"/>
              </a:spcAft>
              <a:buSzPts val="1800"/>
              <a:buNone/>
            </a:pPr>
            <a:r>
              <a:rPr lang="de-DE" b="1" dirty="0">
                <a:solidFill>
                  <a:srgbClr val="654C88"/>
                </a:solidFill>
                <a:latin typeface="Roboto"/>
                <a:ea typeface="Roboto"/>
              </a:rPr>
              <a:t>Unite! WIDENING</a:t>
            </a:r>
            <a:r>
              <a:rPr lang="de-DE" b="1" dirty="0">
                <a:solidFill>
                  <a:srgbClr val="4C5B5D"/>
                </a:solidFill>
                <a:latin typeface="Roboto"/>
                <a:ea typeface="Roboto"/>
              </a:rPr>
              <a:t> </a:t>
            </a:r>
            <a:r>
              <a:rPr lang="de-DE" b="1" dirty="0">
                <a:solidFill>
                  <a:schemeClr val="bg1">
                    <a:lumMod val="65000"/>
                  </a:schemeClr>
                </a:solidFill>
                <a:latin typeface="Roboto"/>
                <a:ea typeface="Roboto"/>
              </a:rPr>
              <a:t>(2023-2028)</a:t>
            </a:r>
            <a:br>
              <a:rPr lang="de-DE" b="1" dirty="0">
                <a:latin typeface="Roboto" panose="02000000000000000000" pitchFamily="2" charset="0"/>
                <a:ea typeface="Roboto" panose="02000000000000000000" pitchFamily="2" charset="0"/>
              </a:rPr>
            </a:br>
            <a:r>
              <a:rPr lang="de-DE" dirty="0">
                <a:latin typeface="Roboto"/>
                <a:ea typeface="Roboto"/>
              </a:rPr>
              <a:t>Focus on </a:t>
            </a:r>
            <a:r>
              <a:rPr lang="de-DE" dirty="0" err="1">
                <a:latin typeface="Roboto"/>
                <a:ea typeface="Roboto"/>
              </a:rPr>
              <a:t>research</a:t>
            </a:r>
            <a:r>
              <a:rPr lang="de-DE" dirty="0">
                <a:latin typeface="Roboto"/>
                <a:ea typeface="Roboto"/>
              </a:rPr>
              <a:t>, </a:t>
            </a:r>
            <a:r>
              <a:rPr lang="de-DE" dirty="0" err="1">
                <a:latin typeface="Roboto"/>
                <a:ea typeface="Roboto"/>
              </a:rPr>
              <a:t>funded</a:t>
            </a:r>
            <a:r>
              <a:rPr lang="de-DE" dirty="0">
                <a:latin typeface="Roboto"/>
                <a:ea typeface="Roboto"/>
              </a:rPr>
              <a:t> </a:t>
            </a:r>
            <a:r>
              <a:rPr lang="de-DE" dirty="0" err="1">
                <a:latin typeface="Roboto"/>
                <a:ea typeface="Roboto"/>
              </a:rPr>
              <a:t>through</a:t>
            </a:r>
            <a:br>
              <a:rPr lang="de-DE" dirty="0">
                <a:latin typeface="Roboto" panose="02000000000000000000" pitchFamily="2" charset="0"/>
                <a:ea typeface="Roboto" panose="02000000000000000000" pitchFamily="2" charset="0"/>
              </a:rPr>
            </a:br>
            <a:r>
              <a:rPr lang="de-DE" dirty="0">
                <a:latin typeface="Roboto"/>
                <a:ea typeface="Roboto"/>
              </a:rPr>
              <a:t>Horizon WIDERA</a:t>
            </a:r>
          </a:p>
          <a:p>
            <a:pPr marL="114300" lvl="0" indent="0" algn="l" rtl="0">
              <a:lnSpc>
                <a:spcPct val="100000"/>
              </a:lnSpc>
              <a:spcBef>
                <a:spcPts val="1800"/>
              </a:spcBef>
              <a:spcAft>
                <a:spcPts val="0"/>
              </a:spcAft>
              <a:buSzPts val="1800"/>
              <a:buNone/>
            </a:pPr>
            <a:r>
              <a:rPr lang="de-DE" b="1" dirty="0">
                <a:solidFill>
                  <a:srgbClr val="654C88"/>
                </a:solidFill>
                <a:latin typeface="Roboto"/>
                <a:ea typeface="Roboto"/>
              </a:rPr>
              <a:t>Unite.H2020 </a:t>
            </a:r>
            <a:r>
              <a:rPr lang="de-DE" b="1" dirty="0">
                <a:solidFill>
                  <a:schemeClr val="bg1">
                    <a:lumMod val="65000"/>
                  </a:schemeClr>
                </a:solidFill>
                <a:latin typeface="Roboto"/>
                <a:ea typeface="Roboto"/>
              </a:rPr>
              <a:t>(2021-2023)</a:t>
            </a:r>
            <a:br>
              <a:rPr lang="de-DE" dirty="0">
                <a:latin typeface="Roboto" panose="02000000000000000000" pitchFamily="2" charset="0"/>
                <a:ea typeface="Roboto" panose="02000000000000000000" pitchFamily="2" charset="0"/>
              </a:rPr>
            </a:br>
            <a:r>
              <a:rPr lang="de-DE" dirty="0">
                <a:latin typeface="Roboto"/>
                <a:ea typeface="Roboto"/>
              </a:rPr>
              <a:t>Focus on </a:t>
            </a:r>
            <a:r>
              <a:rPr lang="de-DE" dirty="0" err="1">
                <a:latin typeface="Roboto"/>
                <a:ea typeface="Roboto"/>
              </a:rPr>
              <a:t>research</a:t>
            </a:r>
            <a:r>
              <a:rPr lang="de-DE" dirty="0">
                <a:latin typeface="Roboto"/>
                <a:ea typeface="Roboto"/>
              </a:rPr>
              <a:t>, </a:t>
            </a:r>
            <a:r>
              <a:rPr lang="de-DE" dirty="0" err="1">
                <a:latin typeface="Roboto"/>
                <a:ea typeface="Roboto"/>
              </a:rPr>
              <a:t>funded</a:t>
            </a:r>
            <a:r>
              <a:rPr lang="de-DE" dirty="0">
                <a:latin typeface="Roboto"/>
                <a:ea typeface="Roboto"/>
              </a:rPr>
              <a:t> </a:t>
            </a:r>
            <a:r>
              <a:rPr lang="de-DE" dirty="0" err="1">
                <a:latin typeface="Roboto"/>
                <a:ea typeface="Roboto"/>
              </a:rPr>
              <a:t>through</a:t>
            </a:r>
            <a:br>
              <a:rPr lang="de-DE" dirty="0">
                <a:latin typeface="Roboto" panose="02000000000000000000" pitchFamily="2" charset="0"/>
                <a:ea typeface="Roboto" panose="02000000000000000000" pitchFamily="2" charset="0"/>
              </a:rPr>
            </a:br>
            <a:r>
              <a:rPr lang="de-DE" dirty="0">
                <a:latin typeface="Roboto"/>
                <a:ea typeface="Roboto"/>
              </a:rPr>
              <a:t>Horizon 2020</a:t>
            </a:r>
            <a:r>
              <a:rPr lang="de-DE" dirty="0">
                <a:latin typeface="Roboto"/>
                <a:ea typeface="Roboto"/>
                <a:cs typeface="Calibri"/>
                <a:sym typeface="Calibri"/>
              </a:rPr>
              <a:t> </a:t>
            </a:r>
            <a:endParaRPr lang="de-DE" dirty="0">
              <a:latin typeface="Roboto"/>
              <a:ea typeface="Roboto"/>
            </a:endParaRPr>
          </a:p>
        </p:txBody>
      </p:sp>
      <p:sp>
        <p:nvSpPr>
          <p:cNvPr id="153" name="Google Shape;153;p62"/>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de-DE" dirty="0" err="1"/>
              <a:t>Unite</a:t>
            </a:r>
            <a:r>
              <a:rPr lang="de-DE" dirty="0"/>
              <a:t>! </a:t>
            </a:r>
            <a:r>
              <a:rPr lang="de-DE" dirty="0" err="1"/>
              <a:t>projects</a:t>
            </a:r>
            <a:r>
              <a:rPr lang="de-DE" dirty="0"/>
              <a:t> </a:t>
            </a:r>
            <a:r>
              <a:rPr lang="de-DE" dirty="0" err="1"/>
              <a:t>with</a:t>
            </a:r>
            <a:r>
              <a:rPr lang="de-DE" dirty="0"/>
              <a:t> EU </a:t>
            </a:r>
            <a:r>
              <a:rPr lang="de-DE" dirty="0" err="1"/>
              <a:t>funding</a:t>
            </a:r>
            <a:r>
              <a:rPr lang="de-DE" dirty="0"/>
              <a:t> (1) </a:t>
            </a:r>
            <a:br>
              <a:rPr lang="de-DE" dirty="0"/>
            </a:br>
            <a:endParaRPr dirty="0"/>
          </a:p>
        </p:txBody>
      </p:sp>
      <p:pic>
        <p:nvPicPr>
          <p:cNvPr id="1028" name="Picture 4" descr="https://lh7-eu.googleusercontent.com/slidesz/AGV_vUceCogNBDBDYReEVP8v2bWu5sU_u8waxZSeKhFrCkV0aH9GV5ImYtTmwtYODxPfF4i2Aov2hhK5wyh_ShX39-UIhXcAWPUfH1R0OHKR8cwk1vDMM0uGESArodhnO6-JdVCfe3s_r2jYNyl_RLCOzeY9uD-BAQDUo8fA60hC48exkA=nw?key=c9RtZpibiyBcXwAWUjDmrA">
            <a:extLst>
              <a:ext uri="{FF2B5EF4-FFF2-40B4-BE49-F238E27FC236}">
                <a16:creationId xmlns:a16="http://schemas.microsoft.com/office/drawing/2014/main" id="{71C3350C-4DFA-4216-AC60-4796EA47AC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475" y="1958211"/>
            <a:ext cx="5124450" cy="4057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63"/>
          <p:cNvSpPr txBox="1">
            <a:spLocks noGrp="1"/>
          </p:cNvSpPr>
          <p:nvPr>
            <p:ph type="body" idx="2"/>
          </p:nvPr>
        </p:nvSpPr>
        <p:spPr>
          <a:xfrm>
            <a:off x="361199" y="2086377"/>
            <a:ext cx="10446137" cy="4411623"/>
          </a:xfrm>
          <a:prstGeom prst="rect">
            <a:avLst/>
          </a:prstGeom>
          <a:noFill/>
          <a:ln>
            <a:noFill/>
          </a:ln>
        </p:spPr>
        <p:txBody>
          <a:bodyPr spcFirstLastPara="1" wrap="square" lIns="0" tIns="0" rIns="0" bIns="0" anchor="t" anchorCtr="0">
            <a:noAutofit/>
          </a:bodyPr>
          <a:lstStyle/>
          <a:p>
            <a:pPr marL="457200" lvl="0" indent="-342900" algn="l" rtl="0">
              <a:lnSpc>
                <a:spcPct val="100000"/>
              </a:lnSpc>
              <a:spcBef>
                <a:spcPts val="1200"/>
              </a:spcBef>
              <a:spcAft>
                <a:spcPts val="0"/>
              </a:spcAft>
              <a:buSzPts val="1800"/>
              <a:buChar char="•"/>
            </a:pPr>
            <a:r>
              <a:rPr lang="de-DE" b="1" dirty="0" err="1">
                <a:solidFill>
                  <a:srgbClr val="654C88"/>
                </a:solidFill>
                <a:latin typeface="Roboto"/>
                <a:ea typeface="Roboto"/>
              </a:rPr>
              <a:t>Unite!Energy</a:t>
            </a:r>
            <a:r>
              <a:rPr lang="de-DE" b="1" dirty="0">
                <a:solidFill>
                  <a:srgbClr val="654C88"/>
                </a:solidFill>
                <a:latin typeface="Roboto"/>
                <a:ea typeface="Roboto"/>
              </a:rPr>
              <a:t> - </a:t>
            </a:r>
            <a:r>
              <a:rPr lang="de-DE" b="1" dirty="0" err="1">
                <a:solidFill>
                  <a:srgbClr val="654C88"/>
                </a:solidFill>
                <a:latin typeface="Roboto"/>
                <a:ea typeface="Roboto"/>
              </a:rPr>
              <a:t>Unite</a:t>
            </a:r>
            <a:r>
              <a:rPr lang="de-DE" b="1" dirty="0">
                <a:solidFill>
                  <a:srgbClr val="654C88"/>
                </a:solidFill>
                <a:latin typeface="Roboto"/>
                <a:ea typeface="Roboto"/>
              </a:rPr>
              <a:t>! </a:t>
            </a:r>
            <a:r>
              <a:rPr lang="de-DE" b="1" dirty="0" err="1">
                <a:solidFill>
                  <a:srgbClr val="654C88"/>
                </a:solidFill>
                <a:latin typeface="Roboto"/>
                <a:ea typeface="Roboto"/>
              </a:rPr>
              <a:t>Doctoral</a:t>
            </a:r>
            <a:r>
              <a:rPr lang="de-DE" b="1" dirty="0">
                <a:solidFill>
                  <a:srgbClr val="654C88"/>
                </a:solidFill>
                <a:latin typeface="Roboto"/>
                <a:ea typeface="Roboto"/>
              </a:rPr>
              <a:t> Network in Energy Storage </a:t>
            </a:r>
            <a:r>
              <a:rPr lang="de-DE" b="1" dirty="0">
                <a:solidFill>
                  <a:schemeClr val="bg1">
                    <a:lumMod val="65000"/>
                  </a:schemeClr>
                </a:solidFill>
                <a:latin typeface="Roboto"/>
                <a:ea typeface="Roboto"/>
              </a:rPr>
              <a:t>(2024-2027)</a:t>
            </a:r>
            <a:br>
              <a:rPr lang="de-DE" dirty="0">
                <a:latin typeface="Roboto" panose="02000000000000000000" pitchFamily="2" charset="0"/>
                <a:ea typeface="Roboto" panose="02000000000000000000" pitchFamily="2" charset="0"/>
              </a:rPr>
            </a:br>
            <a:r>
              <a:rPr lang="de-DE" sz="1400" dirty="0">
                <a:latin typeface="Roboto"/>
                <a:ea typeface="Roboto"/>
              </a:rPr>
              <a:t>A hydrogen </a:t>
            </a:r>
            <a:r>
              <a:rPr lang="de-DE" sz="1400" dirty="0" err="1">
                <a:latin typeface="Roboto"/>
                <a:ea typeface="Roboto"/>
              </a:rPr>
              <a:t>vision</a:t>
            </a:r>
            <a:r>
              <a:rPr lang="de-DE" sz="1400" dirty="0">
                <a:latin typeface="Roboto"/>
                <a:ea typeface="Roboto"/>
              </a:rPr>
              <a:t> </a:t>
            </a:r>
            <a:r>
              <a:rPr lang="de-DE" sz="1400" dirty="0" err="1">
                <a:latin typeface="Roboto"/>
                <a:ea typeface="Roboto"/>
              </a:rPr>
              <a:t>for</a:t>
            </a:r>
            <a:r>
              <a:rPr lang="de-DE" sz="1400" dirty="0">
                <a:latin typeface="Roboto"/>
                <a:ea typeface="Roboto"/>
              </a:rPr>
              <a:t> </a:t>
            </a:r>
            <a:r>
              <a:rPr lang="de-DE" sz="1400" dirty="0" err="1">
                <a:latin typeface="Roboto"/>
                <a:ea typeface="Roboto"/>
              </a:rPr>
              <a:t>sustainable</a:t>
            </a:r>
            <a:r>
              <a:rPr lang="de-DE" sz="1400" dirty="0">
                <a:latin typeface="Roboto"/>
                <a:ea typeface="Roboto"/>
              </a:rPr>
              <a:t> </a:t>
            </a:r>
            <a:r>
              <a:rPr lang="de-DE" sz="1400" dirty="0" err="1">
                <a:latin typeface="Roboto"/>
                <a:ea typeface="Roboto"/>
              </a:rPr>
              <a:t>energy</a:t>
            </a:r>
            <a:r>
              <a:rPr lang="de-DE" sz="1400" dirty="0">
                <a:latin typeface="Roboto"/>
                <a:ea typeface="Roboto"/>
              </a:rPr>
              <a:t> </a:t>
            </a:r>
            <a:r>
              <a:rPr lang="de-DE" sz="1400" dirty="0" err="1">
                <a:latin typeface="Roboto"/>
                <a:ea typeface="Roboto"/>
              </a:rPr>
              <a:t>storage</a:t>
            </a:r>
            <a:endParaRPr lang="de-DE" sz="1400" dirty="0">
              <a:latin typeface="Roboto"/>
              <a:ea typeface="Roboto"/>
            </a:endParaRPr>
          </a:p>
          <a:p>
            <a:pPr marL="457200" lvl="0" indent="-342900" algn="l" rtl="0">
              <a:lnSpc>
                <a:spcPct val="100000"/>
              </a:lnSpc>
              <a:spcBef>
                <a:spcPts val="1200"/>
              </a:spcBef>
              <a:spcAft>
                <a:spcPts val="0"/>
              </a:spcAft>
              <a:buSzPts val="1800"/>
              <a:buChar char="•"/>
            </a:pPr>
            <a:r>
              <a:rPr lang="de-DE" b="1" dirty="0" err="1">
                <a:solidFill>
                  <a:srgbClr val="654C88"/>
                </a:solidFill>
                <a:latin typeface="Roboto"/>
                <a:ea typeface="Roboto"/>
              </a:rPr>
              <a:t>aUPaEU</a:t>
            </a:r>
            <a:r>
              <a:rPr lang="de-DE" b="1" dirty="0">
                <a:solidFill>
                  <a:srgbClr val="654C88"/>
                </a:solidFill>
                <a:latin typeface="Roboto"/>
                <a:ea typeface="Roboto"/>
              </a:rPr>
              <a:t> – A University Partnership </a:t>
            </a:r>
            <a:r>
              <a:rPr lang="de-DE" b="1" dirty="0" err="1">
                <a:solidFill>
                  <a:srgbClr val="654C88"/>
                </a:solidFill>
                <a:latin typeface="Roboto"/>
                <a:ea typeface="Roboto"/>
              </a:rPr>
              <a:t>for</a:t>
            </a:r>
            <a:r>
              <a:rPr lang="de-DE" b="1" dirty="0">
                <a:solidFill>
                  <a:srgbClr val="654C88"/>
                </a:solidFill>
                <a:latin typeface="Roboto"/>
                <a:ea typeface="Roboto"/>
              </a:rPr>
              <a:t> </a:t>
            </a:r>
            <a:r>
              <a:rPr lang="de-DE" b="1" dirty="0" err="1">
                <a:solidFill>
                  <a:srgbClr val="654C88"/>
                </a:solidFill>
                <a:latin typeface="Roboto"/>
                <a:ea typeface="Roboto"/>
              </a:rPr>
              <a:t>Acceleration</a:t>
            </a:r>
            <a:r>
              <a:rPr lang="de-DE" b="1" dirty="0">
                <a:solidFill>
                  <a:srgbClr val="654C88"/>
                </a:solidFill>
                <a:latin typeface="Roboto"/>
                <a:ea typeface="Roboto"/>
              </a:rPr>
              <a:t> </a:t>
            </a:r>
            <a:r>
              <a:rPr lang="de-DE" b="1" dirty="0" err="1">
                <a:solidFill>
                  <a:srgbClr val="654C88"/>
                </a:solidFill>
                <a:latin typeface="Roboto"/>
                <a:ea typeface="Roboto"/>
              </a:rPr>
              <a:t>of</a:t>
            </a:r>
            <a:r>
              <a:rPr lang="de-DE" b="1" dirty="0">
                <a:solidFill>
                  <a:srgbClr val="654C88"/>
                </a:solidFill>
                <a:latin typeface="Roboto"/>
                <a:ea typeface="Roboto"/>
              </a:rPr>
              <a:t> European </a:t>
            </a:r>
            <a:r>
              <a:rPr lang="de-DE" b="1" dirty="0" err="1">
                <a:solidFill>
                  <a:srgbClr val="654C88"/>
                </a:solidFill>
                <a:latin typeface="Roboto"/>
                <a:ea typeface="Roboto"/>
              </a:rPr>
              <a:t>Universities</a:t>
            </a:r>
            <a:r>
              <a:rPr lang="de-DE" b="1" dirty="0">
                <a:solidFill>
                  <a:srgbClr val="654C88"/>
                </a:solidFill>
                <a:latin typeface="Roboto"/>
                <a:ea typeface="Roboto"/>
              </a:rPr>
              <a:t> </a:t>
            </a:r>
            <a:r>
              <a:rPr lang="de-DE" b="1" dirty="0">
                <a:solidFill>
                  <a:schemeClr val="bg1">
                    <a:lumMod val="65000"/>
                  </a:schemeClr>
                </a:solidFill>
                <a:latin typeface="Roboto"/>
                <a:ea typeface="Roboto"/>
              </a:rPr>
              <a:t>(2023-2027)</a:t>
            </a:r>
            <a:br>
              <a:rPr lang="de-DE" b="1" dirty="0">
                <a:latin typeface="Roboto" panose="02000000000000000000" pitchFamily="2" charset="0"/>
                <a:ea typeface="Roboto" panose="02000000000000000000" pitchFamily="2" charset="0"/>
              </a:rPr>
            </a:br>
            <a:r>
              <a:rPr lang="de-DE" sz="1400" dirty="0">
                <a:latin typeface="Roboto"/>
                <a:ea typeface="Roboto"/>
              </a:rPr>
              <a:t>Integration and </a:t>
            </a:r>
            <a:r>
              <a:rPr lang="de-DE" sz="1400" dirty="0" err="1">
                <a:latin typeface="Roboto"/>
                <a:ea typeface="Roboto"/>
              </a:rPr>
              <a:t>implementation</a:t>
            </a:r>
            <a:r>
              <a:rPr lang="de-DE" sz="1400" dirty="0">
                <a:latin typeface="Roboto"/>
                <a:ea typeface="Roboto"/>
              </a:rPr>
              <a:t> </a:t>
            </a:r>
            <a:r>
              <a:rPr lang="de-DE" sz="1400" dirty="0" err="1">
                <a:latin typeface="Roboto"/>
                <a:ea typeface="Roboto"/>
              </a:rPr>
              <a:t>of</a:t>
            </a:r>
            <a:r>
              <a:rPr lang="de-DE" sz="1400" dirty="0">
                <a:latin typeface="Roboto"/>
                <a:ea typeface="Roboto"/>
              </a:rPr>
              <a:t> </a:t>
            </a:r>
            <a:r>
              <a:rPr lang="de-DE" sz="1400" dirty="0" err="1">
                <a:latin typeface="Roboto"/>
                <a:ea typeface="Roboto"/>
              </a:rPr>
              <a:t>acceleration</a:t>
            </a:r>
            <a:r>
              <a:rPr lang="de-DE" sz="1400" dirty="0">
                <a:latin typeface="Roboto"/>
                <a:ea typeface="Roboto"/>
              </a:rPr>
              <a:t> </a:t>
            </a:r>
            <a:r>
              <a:rPr lang="de-DE" sz="1400" dirty="0" err="1">
                <a:latin typeface="Roboto"/>
                <a:ea typeface="Roboto"/>
              </a:rPr>
              <a:t>services</a:t>
            </a:r>
            <a:r>
              <a:rPr lang="de-DE" sz="1400" dirty="0">
                <a:latin typeface="Roboto"/>
                <a:ea typeface="Roboto"/>
              </a:rPr>
              <a:t> </a:t>
            </a:r>
            <a:r>
              <a:rPr lang="de-DE" sz="1400" dirty="0" err="1">
                <a:latin typeface="Roboto"/>
                <a:ea typeface="Roboto"/>
              </a:rPr>
              <a:t>for</a:t>
            </a:r>
            <a:r>
              <a:rPr lang="de-DE" sz="1400" dirty="0">
                <a:latin typeface="Roboto"/>
                <a:ea typeface="Roboto"/>
              </a:rPr>
              <a:t> </a:t>
            </a:r>
            <a:r>
              <a:rPr lang="de-DE" sz="1400" dirty="0" err="1">
                <a:latin typeface="Roboto"/>
                <a:ea typeface="Roboto"/>
              </a:rPr>
              <a:t>the</a:t>
            </a:r>
            <a:r>
              <a:rPr lang="de-DE" sz="1400" dirty="0">
                <a:latin typeface="Roboto"/>
                <a:ea typeface="Roboto"/>
              </a:rPr>
              <a:t> </a:t>
            </a:r>
            <a:r>
              <a:rPr lang="de-DE" sz="1400" dirty="0" err="1">
                <a:latin typeface="Roboto"/>
                <a:ea typeface="Roboto"/>
              </a:rPr>
              <a:t>institutional</a:t>
            </a:r>
            <a:r>
              <a:rPr lang="de-DE" sz="1400" dirty="0">
                <a:latin typeface="Roboto"/>
                <a:ea typeface="Roboto"/>
              </a:rPr>
              <a:t> </a:t>
            </a:r>
            <a:r>
              <a:rPr lang="de-DE" sz="1400" dirty="0" err="1">
                <a:latin typeface="Roboto"/>
                <a:ea typeface="Roboto"/>
              </a:rPr>
              <a:t>transformation</a:t>
            </a:r>
            <a:r>
              <a:rPr lang="de-DE" sz="1400" dirty="0">
                <a:latin typeface="Roboto"/>
                <a:ea typeface="Roboto"/>
              </a:rPr>
              <a:t> </a:t>
            </a:r>
            <a:r>
              <a:rPr lang="de-DE" sz="1400" dirty="0" err="1">
                <a:latin typeface="Roboto"/>
                <a:ea typeface="Roboto"/>
              </a:rPr>
              <a:t>of</a:t>
            </a:r>
            <a:r>
              <a:rPr lang="de-DE" sz="1400" dirty="0">
                <a:latin typeface="Roboto"/>
                <a:ea typeface="Roboto"/>
              </a:rPr>
              <a:t> Higher Education </a:t>
            </a:r>
            <a:r>
              <a:rPr lang="de-DE" sz="1400" dirty="0" err="1">
                <a:latin typeface="Roboto"/>
                <a:ea typeface="Roboto"/>
              </a:rPr>
              <a:t>Institutions</a:t>
            </a:r>
            <a:endParaRPr lang="de-DE" dirty="0">
              <a:latin typeface="Roboto"/>
              <a:ea typeface="Roboto"/>
            </a:endParaRPr>
          </a:p>
          <a:p>
            <a:pPr marL="457200" lvl="0" indent="-342900" algn="l" rtl="0">
              <a:lnSpc>
                <a:spcPct val="100000"/>
              </a:lnSpc>
              <a:spcBef>
                <a:spcPts val="1200"/>
              </a:spcBef>
              <a:spcAft>
                <a:spcPts val="0"/>
              </a:spcAft>
              <a:buSzPts val="1800"/>
              <a:buChar char="•"/>
            </a:pPr>
            <a:r>
              <a:rPr lang="de-DE" b="1" dirty="0" err="1">
                <a:solidFill>
                  <a:srgbClr val="654C88"/>
                </a:solidFill>
                <a:latin typeface="Roboto"/>
                <a:ea typeface="Roboto"/>
              </a:rPr>
              <a:t>GreenChips</a:t>
            </a:r>
            <a:r>
              <a:rPr lang="de-DE" b="1" dirty="0">
                <a:solidFill>
                  <a:srgbClr val="654C88"/>
                </a:solidFill>
                <a:latin typeface="Roboto"/>
                <a:ea typeface="Roboto"/>
              </a:rPr>
              <a:t>-EDU</a:t>
            </a:r>
            <a:r>
              <a:rPr lang="de-DE" b="1" dirty="0">
                <a:solidFill>
                  <a:schemeClr val="bg1">
                    <a:lumMod val="65000"/>
                  </a:schemeClr>
                </a:solidFill>
                <a:latin typeface="Roboto"/>
                <a:ea typeface="Roboto"/>
              </a:rPr>
              <a:t> (2023-2027)</a:t>
            </a:r>
            <a:br>
              <a:rPr lang="de-DE" b="1" dirty="0">
                <a:latin typeface="Roboto" panose="02000000000000000000" pitchFamily="2" charset="0"/>
                <a:ea typeface="Roboto" panose="02000000000000000000" pitchFamily="2" charset="0"/>
              </a:rPr>
            </a:br>
            <a:r>
              <a:rPr lang="de-DE" sz="1400" dirty="0">
                <a:latin typeface="Roboto"/>
                <a:ea typeface="Roboto"/>
              </a:rPr>
              <a:t>Educational initiative </a:t>
            </a:r>
            <a:r>
              <a:rPr lang="de-DE" sz="1400" dirty="0" err="1">
                <a:latin typeface="Roboto"/>
                <a:ea typeface="Roboto"/>
              </a:rPr>
              <a:t>for</a:t>
            </a:r>
            <a:r>
              <a:rPr lang="de-DE" sz="1400" dirty="0">
                <a:latin typeface="Roboto"/>
                <a:ea typeface="Roboto"/>
              </a:rPr>
              <a:t> </a:t>
            </a:r>
            <a:r>
              <a:rPr lang="de-DE" sz="1400" dirty="0" err="1">
                <a:latin typeface="Roboto"/>
                <a:ea typeface="Roboto"/>
              </a:rPr>
              <a:t>urgently</a:t>
            </a:r>
            <a:r>
              <a:rPr lang="de-DE" sz="1400" dirty="0">
                <a:latin typeface="Roboto"/>
                <a:ea typeface="Roboto"/>
              </a:rPr>
              <a:t> </a:t>
            </a:r>
            <a:r>
              <a:rPr lang="de-DE" sz="1400" dirty="0" err="1">
                <a:latin typeface="Roboto"/>
                <a:ea typeface="Roboto"/>
              </a:rPr>
              <a:t>needed</a:t>
            </a:r>
            <a:r>
              <a:rPr lang="de-DE" sz="1400" dirty="0">
                <a:latin typeface="Roboto"/>
                <a:ea typeface="Roboto"/>
              </a:rPr>
              <a:t> </a:t>
            </a:r>
            <a:r>
              <a:rPr lang="de-DE" sz="1400" dirty="0" err="1">
                <a:latin typeface="Roboto"/>
                <a:ea typeface="Roboto"/>
              </a:rPr>
              <a:t>specialists</a:t>
            </a:r>
            <a:r>
              <a:rPr lang="de-DE" sz="1400" dirty="0">
                <a:latin typeface="Roboto"/>
                <a:ea typeface="Roboto"/>
              </a:rPr>
              <a:t> </a:t>
            </a:r>
            <a:r>
              <a:rPr lang="de-DE" sz="1400" dirty="0" err="1">
                <a:latin typeface="Roboto"/>
                <a:ea typeface="Roboto"/>
              </a:rPr>
              <a:t>for</a:t>
            </a:r>
            <a:r>
              <a:rPr lang="de-DE" sz="1400" dirty="0">
                <a:latin typeface="Roboto"/>
                <a:ea typeface="Roboto"/>
              </a:rPr>
              <a:t> </a:t>
            </a:r>
            <a:r>
              <a:rPr lang="de-DE" sz="1400" dirty="0" err="1">
                <a:latin typeface="Roboto"/>
                <a:ea typeface="Roboto"/>
              </a:rPr>
              <a:t>the</a:t>
            </a:r>
            <a:r>
              <a:rPr lang="de-DE" sz="1400" dirty="0">
                <a:latin typeface="Roboto"/>
                <a:ea typeface="Roboto"/>
              </a:rPr>
              <a:t> European </a:t>
            </a:r>
            <a:r>
              <a:rPr lang="de-DE" sz="1400" dirty="0" err="1">
                <a:latin typeface="Roboto"/>
                <a:ea typeface="Roboto"/>
              </a:rPr>
              <a:t>semiconductor</a:t>
            </a:r>
            <a:r>
              <a:rPr lang="de-DE" sz="1400" dirty="0">
                <a:latin typeface="Roboto"/>
                <a:ea typeface="Roboto"/>
              </a:rPr>
              <a:t> </a:t>
            </a:r>
            <a:r>
              <a:rPr lang="de-DE" sz="1400" dirty="0" err="1">
                <a:latin typeface="Roboto"/>
                <a:ea typeface="Roboto"/>
              </a:rPr>
              <a:t>industry</a:t>
            </a:r>
            <a:endParaRPr lang="de-DE" dirty="0">
              <a:latin typeface="Roboto"/>
              <a:ea typeface="Roboto"/>
            </a:endParaRPr>
          </a:p>
          <a:p>
            <a:pPr>
              <a:spcBef>
                <a:spcPts val="1200"/>
              </a:spcBef>
            </a:pPr>
            <a:r>
              <a:rPr lang="de-DE" b="1" dirty="0">
                <a:solidFill>
                  <a:srgbClr val="654C88"/>
                </a:solidFill>
                <a:latin typeface="Roboto"/>
                <a:ea typeface="Roboto"/>
              </a:rPr>
              <a:t>ED-AFFICHE – European Degree: </a:t>
            </a:r>
            <a:r>
              <a:rPr lang="de-DE" b="1" dirty="0" err="1">
                <a:solidFill>
                  <a:srgbClr val="654C88"/>
                </a:solidFill>
                <a:latin typeface="Roboto"/>
                <a:ea typeface="Roboto"/>
              </a:rPr>
              <a:t>Advancing</a:t>
            </a:r>
            <a:r>
              <a:rPr lang="de-DE" b="1" dirty="0">
                <a:solidFill>
                  <a:srgbClr val="654C88"/>
                </a:solidFill>
                <a:latin typeface="Roboto"/>
                <a:ea typeface="Roboto"/>
              </a:rPr>
              <a:t>, </a:t>
            </a:r>
            <a:r>
              <a:rPr lang="de-DE" b="1" dirty="0" err="1">
                <a:solidFill>
                  <a:srgbClr val="654C88"/>
                </a:solidFill>
                <a:latin typeface="Roboto"/>
                <a:ea typeface="Roboto"/>
              </a:rPr>
              <a:t>Facilitation</a:t>
            </a:r>
            <a:r>
              <a:rPr lang="de-DE" b="1" dirty="0">
                <a:solidFill>
                  <a:srgbClr val="654C88"/>
                </a:solidFill>
                <a:latin typeface="Roboto"/>
                <a:ea typeface="Roboto"/>
              </a:rPr>
              <a:t> and </a:t>
            </a:r>
            <a:r>
              <a:rPr lang="de-DE" b="1" dirty="0" err="1">
                <a:solidFill>
                  <a:srgbClr val="654C88"/>
                </a:solidFill>
                <a:latin typeface="Roboto"/>
                <a:ea typeface="Roboto"/>
              </a:rPr>
              <a:t>Fostering</a:t>
            </a:r>
            <a:r>
              <a:rPr lang="de-DE" b="1" dirty="0">
                <a:solidFill>
                  <a:srgbClr val="654C88"/>
                </a:solidFill>
                <a:latin typeface="Roboto"/>
                <a:ea typeface="Roboto"/>
              </a:rPr>
              <a:t> International </a:t>
            </a:r>
            <a:r>
              <a:rPr lang="de-DE" b="1" dirty="0">
                <a:solidFill>
                  <a:schemeClr val="bg1">
                    <a:lumMod val="65000"/>
                  </a:schemeClr>
                </a:solidFill>
                <a:latin typeface="Roboto"/>
                <a:ea typeface="Roboto"/>
              </a:rPr>
              <a:t>(2023- 2024)</a:t>
            </a:r>
            <a:r>
              <a:rPr lang="de-DE" b="1" dirty="0">
                <a:solidFill>
                  <a:srgbClr val="654C88"/>
                </a:solidFill>
                <a:latin typeface="Roboto"/>
                <a:ea typeface="Roboto"/>
              </a:rPr>
              <a:t> </a:t>
            </a:r>
            <a:r>
              <a:rPr lang="de-DE" sz="1400" dirty="0" err="1">
                <a:latin typeface="Roboto"/>
                <a:ea typeface="Roboto"/>
              </a:rPr>
              <a:t>Collaboration</a:t>
            </a:r>
            <a:r>
              <a:rPr lang="de-DE" sz="1400" dirty="0">
                <a:latin typeface="Roboto"/>
                <a:ea typeface="Roboto"/>
              </a:rPr>
              <a:t> in Higher Education  Development </a:t>
            </a:r>
            <a:r>
              <a:rPr lang="de-DE" sz="1400" dirty="0" err="1">
                <a:latin typeface="Roboto"/>
                <a:ea typeface="Roboto"/>
              </a:rPr>
              <a:t>of</a:t>
            </a:r>
            <a:r>
              <a:rPr lang="de-DE" sz="1400" dirty="0">
                <a:latin typeface="Roboto"/>
                <a:ea typeface="Roboto"/>
              </a:rPr>
              <a:t> </a:t>
            </a:r>
            <a:r>
              <a:rPr lang="de-DE" sz="1400" dirty="0" err="1">
                <a:latin typeface="Roboto"/>
                <a:ea typeface="Roboto"/>
              </a:rPr>
              <a:t>recommendations</a:t>
            </a:r>
            <a:r>
              <a:rPr lang="de-DE" sz="1400" dirty="0">
                <a:latin typeface="Roboto"/>
                <a:ea typeface="Roboto"/>
              </a:rPr>
              <a:t> on a </a:t>
            </a:r>
            <a:r>
              <a:rPr lang="de-DE" sz="1400" dirty="0" err="1">
                <a:latin typeface="Roboto"/>
                <a:ea typeface="Roboto"/>
              </a:rPr>
              <a:t>future</a:t>
            </a:r>
            <a:r>
              <a:rPr lang="de-DE" sz="1400" dirty="0">
                <a:latin typeface="Roboto"/>
                <a:ea typeface="Roboto"/>
              </a:rPr>
              <a:t> European Degree </a:t>
            </a:r>
            <a:r>
              <a:rPr lang="de-DE" sz="1400" dirty="0" err="1">
                <a:latin typeface="Roboto"/>
                <a:ea typeface="Roboto"/>
              </a:rPr>
              <a:t>label</a:t>
            </a:r>
            <a:r>
              <a:rPr lang="de-DE" sz="1400" dirty="0">
                <a:latin typeface="Roboto"/>
                <a:ea typeface="Roboto"/>
              </a:rPr>
              <a:t> </a:t>
            </a:r>
            <a:endParaRPr lang="de-DE" dirty="0">
              <a:solidFill>
                <a:srgbClr val="4C5B5D"/>
              </a:solidFill>
              <a:latin typeface="Roboto"/>
              <a:ea typeface="Roboto"/>
            </a:endParaRPr>
          </a:p>
          <a:p>
            <a:pPr>
              <a:spcBef>
                <a:spcPts val="1200"/>
              </a:spcBef>
            </a:pPr>
            <a:r>
              <a:rPr lang="de-DE" b="1" dirty="0">
                <a:solidFill>
                  <a:srgbClr val="654C88"/>
                </a:solidFill>
                <a:latin typeface="Roboto"/>
                <a:ea typeface="Roboto"/>
              </a:rPr>
              <a:t>IDEM - </a:t>
            </a:r>
            <a:r>
              <a:rPr lang="de-DE" b="1" dirty="0" err="1">
                <a:solidFill>
                  <a:srgbClr val="654C88"/>
                </a:solidFill>
                <a:latin typeface="Roboto"/>
                <a:ea typeface="Roboto"/>
              </a:rPr>
              <a:t>Inclusion</a:t>
            </a:r>
            <a:r>
              <a:rPr lang="de-DE" b="1" dirty="0">
                <a:solidFill>
                  <a:srgbClr val="654C88"/>
                </a:solidFill>
                <a:latin typeface="Roboto"/>
                <a:ea typeface="Roboto"/>
              </a:rPr>
              <a:t>, </a:t>
            </a:r>
            <a:r>
              <a:rPr lang="de-DE" b="1" dirty="0" err="1">
                <a:solidFill>
                  <a:srgbClr val="654C88"/>
                </a:solidFill>
                <a:latin typeface="Roboto"/>
                <a:ea typeface="Roboto"/>
              </a:rPr>
              <a:t>Diversity</a:t>
            </a:r>
            <a:r>
              <a:rPr lang="de-DE" b="1" dirty="0">
                <a:solidFill>
                  <a:srgbClr val="654C88"/>
                </a:solidFill>
                <a:latin typeface="Roboto"/>
                <a:ea typeface="Roboto"/>
              </a:rPr>
              <a:t>, Equity in Mobility </a:t>
            </a:r>
            <a:r>
              <a:rPr lang="de-DE" b="1" dirty="0">
                <a:solidFill>
                  <a:schemeClr val="bg1">
                    <a:lumMod val="65000"/>
                  </a:schemeClr>
                </a:solidFill>
                <a:latin typeface="Roboto"/>
                <a:ea typeface="Roboto"/>
              </a:rPr>
              <a:t>(2022-2025)</a:t>
            </a:r>
            <a:br>
              <a:rPr lang="de-DE" b="1" dirty="0">
                <a:latin typeface="Roboto" panose="02000000000000000000" pitchFamily="2" charset="0"/>
                <a:ea typeface="Roboto" panose="02000000000000000000" pitchFamily="2" charset="0"/>
              </a:rPr>
            </a:br>
            <a:r>
              <a:rPr lang="de-DE" sz="1400" dirty="0">
                <a:latin typeface="Roboto"/>
                <a:ea typeface="Roboto"/>
              </a:rPr>
              <a:t>Implementation </a:t>
            </a:r>
            <a:r>
              <a:rPr lang="de-DE" sz="1400" dirty="0" err="1">
                <a:latin typeface="Roboto"/>
                <a:ea typeface="Roboto"/>
              </a:rPr>
              <a:t>of</a:t>
            </a:r>
            <a:r>
              <a:rPr lang="de-DE" sz="1400" dirty="0">
                <a:latin typeface="Roboto"/>
                <a:ea typeface="Roboto"/>
              </a:rPr>
              <a:t> a </a:t>
            </a:r>
            <a:r>
              <a:rPr lang="de-DE" sz="1400" dirty="0" err="1">
                <a:latin typeface="Roboto"/>
                <a:ea typeface="Roboto"/>
              </a:rPr>
              <a:t>new</a:t>
            </a:r>
            <a:r>
              <a:rPr lang="de-DE" sz="1400" dirty="0">
                <a:latin typeface="Roboto"/>
                <a:ea typeface="Roboto"/>
              </a:rPr>
              <a:t> </a:t>
            </a:r>
            <a:r>
              <a:rPr lang="de-DE" sz="1400" dirty="0" err="1">
                <a:latin typeface="Roboto"/>
                <a:ea typeface="Roboto"/>
              </a:rPr>
              <a:t>model</a:t>
            </a:r>
            <a:r>
              <a:rPr lang="de-DE" sz="1400" dirty="0">
                <a:latin typeface="Roboto"/>
                <a:ea typeface="Roboto"/>
              </a:rPr>
              <a:t> </a:t>
            </a:r>
            <a:r>
              <a:rPr lang="de-DE" sz="1400" dirty="0" err="1">
                <a:latin typeface="Roboto"/>
                <a:ea typeface="Roboto"/>
              </a:rPr>
              <a:t>of</a:t>
            </a:r>
            <a:r>
              <a:rPr lang="de-DE" sz="1400" dirty="0">
                <a:latin typeface="Roboto"/>
                <a:ea typeface="Roboto"/>
              </a:rPr>
              <a:t> inclusive European </a:t>
            </a:r>
            <a:r>
              <a:rPr lang="de-DE" sz="1400" dirty="0" err="1">
                <a:latin typeface="Roboto"/>
                <a:ea typeface="Roboto"/>
              </a:rPr>
              <a:t>student</a:t>
            </a:r>
            <a:r>
              <a:rPr lang="de-DE" sz="1400" dirty="0">
                <a:latin typeface="Roboto"/>
                <a:ea typeface="Roboto"/>
              </a:rPr>
              <a:t> </a:t>
            </a:r>
            <a:r>
              <a:rPr lang="de-DE" sz="1400" dirty="0" err="1">
                <a:latin typeface="Roboto"/>
                <a:ea typeface="Roboto"/>
              </a:rPr>
              <a:t>mobility</a:t>
            </a:r>
            <a:endParaRPr lang="de-DE" dirty="0">
              <a:latin typeface="Roboto"/>
              <a:ea typeface="Roboto"/>
            </a:endParaRPr>
          </a:p>
          <a:p>
            <a:pPr marL="457200" lvl="0" indent="-342900" algn="l" rtl="0">
              <a:lnSpc>
                <a:spcPct val="100000"/>
              </a:lnSpc>
              <a:spcBef>
                <a:spcPts val="1200"/>
              </a:spcBef>
              <a:spcAft>
                <a:spcPts val="0"/>
              </a:spcAft>
              <a:buSzPts val="1800"/>
              <a:buChar char="•"/>
            </a:pPr>
            <a:r>
              <a:rPr lang="de-DE" b="1" dirty="0">
                <a:solidFill>
                  <a:srgbClr val="654C88"/>
                </a:solidFill>
                <a:latin typeface="Roboto"/>
                <a:ea typeface="Roboto"/>
              </a:rPr>
              <a:t>JPROV – Joint Programmes: Embedding Virtual Exchange</a:t>
            </a:r>
            <a:r>
              <a:rPr lang="de-DE" b="1" dirty="0">
                <a:solidFill>
                  <a:schemeClr val="bg1">
                    <a:lumMod val="65000"/>
                  </a:schemeClr>
                </a:solidFill>
                <a:latin typeface="Roboto"/>
                <a:ea typeface="Roboto"/>
              </a:rPr>
              <a:t> (2021-2023)</a:t>
            </a:r>
            <a:br>
              <a:rPr lang="de-DE" dirty="0">
                <a:latin typeface="Roboto" panose="02000000000000000000" pitchFamily="2" charset="0"/>
                <a:ea typeface="Roboto" panose="02000000000000000000" pitchFamily="2" charset="0"/>
              </a:rPr>
            </a:br>
            <a:r>
              <a:rPr lang="de-DE" sz="1400" dirty="0" err="1">
                <a:latin typeface="Roboto"/>
                <a:ea typeface="Roboto"/>
              </a:rPr>
              <a:t>Creating</a:t>
            </a:r>
            <a:r>
              <a:rPr lang="de-DE" sz="1400" dirty="0">
                <a:latin typeface="Roboto"/>
                <a:ea typeface="Roboto"/>
              </a:rPr>
              <a:t> a </a:t>
            </a:r>
            <a:r>
              <a:rPr lang="de-DE" sz="1400" dirty="0" err="1">
                <a:latin typeface="Roboto"/>
                <a:ea typeface="Roboto"/>
              </a:rPr>
              <a:t>framework</a:t>
            </a:r>
            <a:r>
              <a:rPr lang="de-DE" sz="1400" dirty="0">
                <a:latin typeface="Roboto"/>
                <a:ea typeface="Roboto"/>
              </a:rPr>
              <a:t> </a:t>
            </a:r>
            <a:r>
              <a:rPr lang="de-DE" sz="1400" dirty="0" err="1">
                <a:latin typeface="Roboto"/>
                <a:ea typeface="Roboto"/>
              </a:rPr>
              <a:t>for</a:t>
            </a:r>
            <a:r>
              <a:rPr lang="de-DE" sz="1400" dirty="0">
                <a:latin typeface="Roboto"/>
                <a:ea typeface="Roboto"/>
              </a:rPr>
              <a:t> </a:t>
            </a:r>
            <a:r>
              <a:rPr lang="de-DE" sz="1400" dirty="0" err="1">
                <a:latin typeface="Roboto"/>
                <a:ea typeface="Roboto"/>
              </a:rPr>
              <a:t>the</a:t>
            </a:r>
            <a:r>
              <a:rPr lang="de-DE" sz="1400" dirty="0">
                <a:latin typeface="Roboto"/>
                <a:ea typeface="Roboto"/>
              </a:rPr>
              <a:t> </a:t>
            </a:r>
            <a:r>
              <a:rPr lang="de-DE" sz="1400" dirty="0" err="1">
                <a:latin typeface="Roboto"/>
                <a:ea typeface="Roboto"/>
              </a:rPr>
              <a:t>development</a:t>
            </a:r>
            <a:r>
              <a:rPr lang="de-DE" sz="1400" dirty="0">
                <a:latin typeface="Roboto"/>
                <a:ea typeface="Roboto"/>
              </a:rPr>
              <a:t> </a:t>
            </a:r>
            <a:r>
              <a:rPr lang="de-DE" sz="1400" dirty="0" err="1">
                <a:latin typeface="Roboto"/>
                <a:ea typeface="Roboto"/>
              </a:rPr>
              <a:t>of</a:t>
            </a:r>
            <a:r>
              <a:rPr lang="de-DE" sz="1400" dirty="0">
                <a:latin typeface="Roboto"/>
                <a:ea typeface="Roboto"/>
              </a:rPr>
              <a:t> innovative and </a:t>
            </a:r>
            <a:r>
              <a:rPr lang="de-DE" sz="1400" dirty="0" err="1">
                <a:latin typeface="Roboto"/>
                <a:ea typeface="Roboto"/>
              </a:rPr>
              <a:t>efficient</a:t>
            </a:r>
            <a:r>
              <a:rPr lang="de-DE" sz="1400" dirty="0">
                <a:latin typeface="Roboto"/>
                <a:ea typeface="Roboto"/>
              </a:rPr>
              <a:t> Joint Programmes</a:t>
            </a:r>
          </a:p>
        </p:txBody>
      </p:sp>
      <p:sp>
        <p:nvSpPr>
          <p:cNvPr id="5" name="Google Shape;153;p62"/>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de-DE" dirty="0" err="1"/>
              <a:t>Unite</a:t>
            </a:r>
            <a:r>
              <a:rPr lang="de-DE" dirty="0"/>
              <a:t>! </a:t>
            </a:r>
            <a:r>
              <a:rPr lang="de-DE" dirty="0" err="1"/>
              <a:t>projects</a:t>
            </a:r>
            <a:r>
              <a:rPr lang="de-DE" dirty="0"/>
              <a:t> </a:t>
            </a:r>
            <a:r>
              <a:rPr lang="de-DE" dirty="0" err="1"/>
              <a:t>with</a:t>
            </a:r>
            <a:r>
              <a:rPr lang="de-DE" dirty="0"/>
              <a:t> EU </a:t>
            </a:r>
            <a:r>
              <a:rPr lang="de-DE" dirty="0" err="1"/>
              <a:t>funding</a:t>
            </a:r>
            <a:r>
              <a:rPr lang="de-DE" dirty="0"/>
              <a:t> (</a:t>
            </a:r>
            <a:r>
              <a:rPr lang="pl-PL" dirty="0"/>
              <a:t>2</a:t>
            </a:r>
            <a:r>
              <a:rPr lang="de-DE" dirty="0"/>
              <a:t>) </a:t>
            </a:r>
            <a:br>
              <a:rPr lang="de-DE" dirty="0"/>
            </a:br>
            <a:endParaRPr dirty="0"/>
          </a:p>
        </p:txBody>
      </p:sp>
    </p:spTree>
  </p:cSld>
  <p:clrMapOvr>
    <a:masterClrMapping/>
  </p:clrMapOvr>
  <p:extLst>
    <p:ext uri="{6950BFC3-D8DA-4A85-94F7-54DA5524770B}">
      <p188:commentRel xmlns:p188="http://schemas.microsoft.com/office/powerpoint/2018/8/main" xmlns=""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64"/>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de-DE" dirty="0" err="1">
                <a:latin typeface="Roboto" panose="02000000000000000000" pitchFamily="2" charset="0"/>
                <a:ea typeface="Roboto" panose="02000000000000000000" pitchFamily="2" charset="0"/>
              </a:rPr>
              <a:t>Governance</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of</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Unite</a:t>
            </a:r>
            <a:r>
              <a:rPr lang="de-DE" dirty="0">
                <a:latin typeface="Roboto" panose="02000000000000000000" pitchFamily="2" charset="0"/>
                <a:ea typeface="Roboto" panose="02000000000000000000" pitchFamily="2" charset="0"/>
              </a:rPr>
              <a:t>! - </a:t>
            </a:r>
            <a:r>
              <a:rPr lang="de-DE" dirty="0" err="1">
                <a:latin typeface="Roboto" panose="02000000000000000000" pitchFamily="2" charset="0"/>
                <a:ea typeface="Roboto" panose="02000000000000000000" pitchFamily="2" charset="0"/>
              </a:rPr>
              <a:t>overview</a:t>
            </a:r>
            <a:br>
              <a:rPr lang="de-DE" dirty="0">
                <a:latin typeface="Roboto" panose="02000000000000000000" pitchFamily="2" charset="0"/>
                <a:ea typeface="Roboto" panose="02000000000000000000" pitchFamily="2" charset="0"/>
              </a:rPr>
            </a:br>
            <a:r>
              <a:rPr lang="de-DE" dirty="0">
                <a:latin typeface="Roboto" panose="02000000000000000000" pitchFamily="2" charset="0"/>
                <a:ea typeface="Roboto" panose="02000000000000000000" pitchFamily="2" charset="0"/>
                <a:cs typeface="Calibri"/>
                <a:sym typeface="Calibri"/>
              </a:rPr>
              <a:t>  </a:t>
            </a:r>
            <a:br>
              <a:rPr lang="de-DE" dirty="0">
                <a:latin typeface="Roboto" panose="02000000000000000000" pitchFamily="2" charset="0"/>
                <a:ea typeface="Roboto" panose="02000000000000000000" pitchFamily="2" charset="0"/>
                <a:cs typeface="Calibri"/>
                <a:sym typeface="Calibri"/>
              </a:rPr>
            </a:br>
            <a:endParaRPr dirty="0">
              <a:latin typeface="Roboto" panose="02000000000000000000" pitchFamily="2" charset="0"/>
              <a:ea typeface="Roboto" panose="02000000000000000000" pitchFamily="2" charset="0"/>
              <a:cs typeface="Calibri"/>
              <a:sym typeface="Calibri"/>
            </a:endParaRPr>
          </a:p>
        </p:txBody>
      </p:sp>
      <p:sp>
        <p:nvSpPr>
          <p:cNvPr id="168" name="Google Shape;168;p64"/>
          <p:cNvSpPr txBox="1">
            <a:spLocks noGrp="1"/>
          </p:cNvSpPr>
          <p:nvPr>
            <p:ph type="body" idx="2"/>
          </p:nvPr>
        </p:nvSpPr>
        <p:spPr>
          <a:xfrm>
            <a:off x="1258183" y="1504539"/>
            <a:ext cx="4454640" cy="4411623"/>
          </a:xfrm>
          <a:prstGeom prst="rect">
            <a:avLst/>
          </a:prstGeom>
          <a:noFill/>
          <a:ln>
            <a:noFill/>
          </a:ln>
        </p:spPr>
        <p:txBody>
          <a:bodyPr spcFirstLastPara="1" wrap="square" lIns="0" tIns="0" rIns="0" bIns="0" anchor="t" anchorCtr="0">
            <a:noAutofit/>
          </a:bodyPr>
          <a:lstStyle/>
          <a:p>
            <a:pPr marL="0" lvl="1" indent="0" algn="l" rtl="0">
              <a:lnSpc>
                <a:spcPct val="150000"/>
              </a:lnSpc>
              <a:spcBef>
                <a:spcPts val="600"/>
              </a:spcBef>
              <a:spcAft>
                <a:spcPts val="0"/>
              </a:spcAft>
              <a:buSzPts val="1800"/>
              <a:buNone/>
            </a:pPr>
            <a:r>
              <a:rPr lang="de-DE" b="1" dirty="0">
                <a:solidFill>
                  <a:schemeClr val="tx1"/>
                </a:solidFill>
                <a:latin typeface="Roboto" panose="02000000000000000000" pitchFamily="2" charset="0"/>
                <a:ea typeface="Roboto" panose="02000000000000000000" pitchFamily="2" charset="0"/>
              </a:rPr>
              <a:t>Unite! </a:t>
            </a:r>
            <a:r>
              <a:rPr lang="de-DE" b="1" dirty="0" err="1">
                <a:solidFill>
                  <a:schemeClr val="tx1"/>
                </a:solidFill>
                <a:latin typeface="Roboto" panose="02000000000000000000" pitchFamily="2" charset="0"/>
                <a:ea typeface="Roboto" panose="02000000000000000000" pitchFamily="2" charset="0"/>
              </a:rPr>
              <a:t>Governing</a:t>
            </a:r>
            <a:r>
              <a:rPr lang="de-DE" b="1" dirty="0">
                <a:solidFill>
                  <a:schemeClr val="tx1"/>
                </a:solidFill>
                <a:latin typeface="Roboto" panose="02000000000000000000" pitchFamily="2" charset="0"/>
                <a:ea typeface="Roboto" panose="02000000000000000000" pitchFamily="2" charset="0"/>
              </a:rPr>
              <a:t> </a:t>
            </a:r>
            <a:r>
              <a:rPr lang="de-DE" b="1" dirty="0" err="1">
                <a:solidFill>
                  <a:schemeClr val="tx1"/>
                </a:solidFill>
                <a:latin typeface="Roboto" panose="02000000000000000000" pitchFamily="2" charset="0"/>
                <a:ea typeface="Roboto" panose="02000000000000000000" pitchFamily="2" charset="0"/>
              </a:rPr>
              <a:t>Platform</a:t>
            </a:r>
            <a:r>
              <a:rPr lang="de-DE" b="1" dirty="0">
                <a:solidFill>
                  <a:schemeClr val="tx1"/>
                </a:solidFill>
                <a:latin typeface="Roboto" panose="02000000000000000000" pitchFamily="2" charset="0"/>
                <a:ea typeface="Roboto" panose="02000000000000000000" pitchFamily="2" charset="0"/>
              </a:rPr>
              <a:t> </a:t>
            </a:r>
            <a:r>
              <a:rPr lang="de-DE" b="1" dirty="0">
                <a:latin typeface="Roboto" panose="02000000000000000000" pitchFamily="2" charset="0"/>
                <a:ea typeface="Roboto" panose="02000000000000000000" pitchFamily="2" charset="0"/>
              </a:rPr>
              <a:t>UGP </a:t>
            </a:r>
            <a:endParaRPr dirty="0">
              <a:latin typeface="Roboto" panose="02000000000000000000" pitchFamily="2" charset="0"/>
              <a:ea typeface="Roboto" panose="02000000000000000000" pitchFamily="2" charset="0"/>
            </a:endParaRPr>
          </a:p>
          <a:p>
            <a:pPr marL="742950" lvl="2" indent="-285750" algn="l" rtl="0">
              <a:lnSpc>
                <a:spcPct val="100000"/>
              </a:lnSpc>
              <a:spcBef>
                <a:spcPts val="0"/>
              </a:spcBef>
              <a:spcAft>
                <a:spcPts val="0"/>
              </a:spcAft>
              <a:buSzPts val="1800"/>
              <a:buChar char="•"/>
            </a:pPr>
            <a:r>
              <a:rPr lang="de-DE" sz="1050" dirty="0">
                <a:latin typeface="Roboto" panose="02000000000000000000" pitchFamily="2" charset="0"/>
                <a:ea typeface="Roboto" panose="02000000000000000000" pitchFamily="2" charset="0"/>
              </a:rPr>
              <a:t>Strategic </a:t>
            </a:r>
            <a:r>
              <a:rPr lang="de-DE" sz="1050" dirty="0" err="1">
                <a:latin typeface="Roboto" panose="02000000000000000000" pitchFamily="2" charset="0"/>
                <a:ea typeface="Roboto" panose="02000000000000000000" pitchFamily="2" charset="0"/>
              </a:rPr>
              <a:t>decisions</a:t>
            </a:r>
            <a:endParaRPr dirty="0">
              <a:latin typeface="Roboto" panose="02000000000000000000" pitchFamily="2" charset="0"/>
              <a:ea typeface="Roboto" panose="02000000000000000000" pitchFamily="2" charset="0"/>
            </a:endParaRPr>
          </a:p>
          <a:p>
            <a:pPr marL="742950" lvl="2" indent="-285750" algn="l" rtl="0">
              <a:lnSpc>
                <a:spcPct val="100000"/>
              </a:lnSpc>
              <a:spcBef>
                <a:spcPts val="0"/>
              </a:spcBef>
              <a:spcAft>
                <a:spcPts val="0"/>
              </a:spcAft>
              <a:buSzPts val="1800"/>
              <a:buChar char="•"/>
            </a:pPr>
            <a:r>
              <a:rPr lang="de-DE" sz="1050" dirty="0" err="1">
                <a:latin typeface="Roboto" panose="02000000000000000000" pitchFamily="2" charset="0"/>
                <a:ea typeface="Roboto" panose="02000000000000000000" pitchFamily="2" charset="0"/>
              </a:rPr>
              <a:t>Ensuring</a:t>
            </a:r>
            <a:r>
              <a:rPr lang="de-DE" sz="1050" dirty="0">
                <a:latin typeface="Roboto" panose="02000000000000000000" pitchFamily="2" charset="0"/>
                <a:ea typeface="Roboto" panose="02000000000000000000" pitchFamily="2" charset="0"/>
              </a:rPr>
              <a:t> </a:t>
            </a:r>
            <a:r>
              <a:rPr lang="de-DE" sz="1050" dirty="0" err="1">
                <a:latin typeface="Roboto" panose="02000000000000000000" pitchFamily="2" charset="0"/>
                <a:ea typeface="Roboto" panose="02000000000000000000" pitchFamily="2" charset="0"/>
              </a:rPr>
              <a:t>institutional</a:t>
            </a:r>
            <a:r>
              <a:rPr lang="de-DE" sz="1050" dirty="0">
                <a:latin typeface="Roboto" panose="02000000000000000000" pitchFamily="2" charset="0"/>
                <a:ea typeface="Roboto" panose="02000000000000000000" pitchFamily="2" charset="0"/>
              </a:rPr>
              <a:t> </a:t>
            </a:r>
            <a:r>
              <a:rPr lang="de-DE" sz="1050" dirty="0" err="1">
                <a:latin typeface="Roboto" panose="02000000000000000000" pitchFamily="2" charset="0"/>
                <a:ea typeface="Roboto" panose="02000000000000000000" pitchFamily="2" charset="0"/>
              </a:rPr>
              <a:t>commitment</a:t>
            </a:r>
            <a:endParaRPr dirty="0">
              <a:latin typeface="Roboto" panose="02000000000000000000" pitchFamily="2" charset="0"/>
              <a:ea typeface="Roboto" panose="02000000000000000000" pitchFamily="2" charset="0"/>
            </a:endParaRPr>
          </a:p>
          <a:p>
            <a:pPr marL="0" lvl="1" indent="0" algn="l" rtl="0">
              <a:lnSpc>
                <a:spcPct val="150000"/>
              </a:lnSpc>
              <a:spcBef>
                <a:spcPts val="600"/>
              </a:spcBef>
              <a:spcAft>
                <a:spcPts val="0"/>
              </a:spcAft>
              <a:buSzPts val="1800"/>
              <a:buNone/>
            </a:pPr>
            <a:r>
              <a:rPr lang="de-DE" b="1" dirty="0">
                <a:latin typeface="Roboto" panose="02000000000000000000" pitchFamily="2" charset="0"/>
                <a:ea typeface="Roboto" panose="02000000000000000000" pitchFamily="2" charset="0"/>
              </a:rPr>
              <a:t>Unite! Executive Board </a:t>
            </a:r>
            <a:r>
              <a:rPr lang="de-DE" b="1" dirty="0">
                <a:solidFill>
                  <a:schemeClr val="tx1"/>
                </a:solidFill>
                <a:latin typeface="Roboto" panose="02000000000000000000" pitchFamily="2" charset="0"/>
                <a:ea typeface="Roboto" panose="02000000000000000000" pitchFamily="2" charset="0"/>
              </a:rPr>
              <a:t>UEB</a:t>
            </a:r>
            <a:endParaRPr dirty="0">
              <a:solidFill>
                <a:schemeClr val="tx1"/>
              </a:solidFill>
              <a:latin typeface="Roboto" panose="02000000000000000000" pitchFamily="2" charset="0"/>
              <a:ea typeface="Roboto" panose="02000000000000000000" pitchFamily="2" charset="0"/>
            </a:endParaRPr>
          </a:p>
          <a:p>
            <a:pPr marL="742950" lvl="2" indent="-285750" algn="l" rtl="0">
              <a:lnSpc>
                <a:spcPct val="100000"/>
              </a:lnSpc>
              <a:spcBef>
                <a:spcPts val="0"/>
              </a:spcBef>
              <a:spcAft>
                <a:spcPts val="0"/>
              </a:spcAft>
              <a:buSzPts val="1800"/>
              <a:buChar char="•"/>
            </a:pPr>
            <a:r>
              <a:rPr lang="de-DE" sz="1050" dirty="0" err="1">
                <a:latin typeface="Roboto" panose="02000000000000000000" pitchFamily="2" charset="0"/>
                <a:ea typeface="Roboto" panose="02000000000000000000" pitchFamily="2" charset="0"/>
              </a:rPr>
              <a:t>Preparing</a:t>
            </a:r>
            <a:r>
              <a:rPr lang="de-DE" sz="1050" dirty="0">
                <a:latin typeface="Roboto" panose="02000000000000000000" pitchFamily="2" charset="0"/>
                <a:ea typeface="Roboto" panose="02000000000000000000" pitchFamily="2" charset="0"/>
              </a:rPr>
              <a:t> </a:t>
            </a:r>
            <a:r>
              <a:rPr lang="de-DE" sz="1050" dirty="0" err="1">
                <a:latin typeface="Roboto" panose="02000000000000000000" pitchFamily="2" charset="0"/>
                <a:ea typeface="Roboto" panose="02000000000000000000" pitchFamily="2" charset="0"/>
              </a:rPr>
              <a:t>strategic</a:t>
            </a:r>
            <a:r>
              <a:rPr lang="de-DE" sz="1050" dirty="0">
                <a:latin typeface="Roboto" panose="02000000000000000000" pitchFamily="2" charset="0"/>
                <a:ea typeface="Roboto" panose="02000000000000000000" pitchFamily="2" charset="0"/>
              </a:rPr>
              <a:t> </a:t>
            </a:r>
            <a:r>
              <a:rPr lang="de-DE" sz="1050" dirty="0" err="1">
                <a:latin typeface="Roboto" panose="02000000000000000000" pitchFamily="2" charset="0"/>
                <a:ea typeface="Roboto" panose="02000000000000000000" pitchFamily="2" charset="0"/>
              </a:rPr>
              <a:t>decision</a:t>
            </a:r>
            <a:endParaRPr dirty="0">
              <a:latin typeface="Roboto" panose="02000000000000000000" pitchFamily="2" charset="0"/>
              <a:ea typeface="Roboto" panose="02000000000000000000" pitchFamily="2" charset="0"/>
            </a:endParaRPr>
          </a:p>
          <a:p>
            <a:pPr marL="742950" lvl="2" indent="-285750" algn="l" rtl="0">
              <a:lnSpc>
                <a:spcPct val="100000"/>
              </a:lnSpc>
              <a:spcBef>
                <a:spcPts val="0"/>
              </a:spcBef>
              <a:spcAft>
                <a:spcPts val="0"/>
              </a:spcAft>
              <a:buSzPts val="1800"/>
              <a:buChar char="•"/>
            </a:pPr>
            <a:r>
              <a:rPr lang="de-DE" sz="1050" dirty="0" err="1">
                <a:latin typeface="Roboto" panose="02000000000000000000" pitchFamily="2" charset="0"/>
                <a:ea typeface="Roboto" panose="02000000000000000000" pitchFamily="2" charset="0"/>
              </a:rPr>
              <a:t>Representing</a:t>
            </a:r>
            <a:r>
              <a:rPr lang="de-DE" sz="1050" dirty="0">
                <a:latin typeface="Roboto" panose="02000000000000000000" pitchFamily="2" charset="0"/>
                <a:ea typeface="Roboto" panose="02000000000000000000" pitchFamily="2" charset="0"/>
              </a:rPr>
              <a:t> </a:t>
            </a:r>
            <a:r>
              <a:rPr lang="de-DE" sz="1050" dirty="0" err="1">
                <a:latin typeface="Roboto" panose="02000000000000000000" pitchFamily="2" charset="0"/>
                <a:ea typeface="Roboto" panose="02000000000000000000" pitchFamily="2" charset="0"/>
              </a:rPr>
              <a:t>the</a:t>
            </a:r>
            <a:r>
              <a:rPr lang="de-DE" sz="1050" dirty="0">
                <a:latin typeface="Roboto" panose="02000000000000000000" pitchFamily="2" charset="0"/>
                <a:ea typeface="Roboto" panose="02000000000000000000" pitchFamily="2" charset="0"/>
              </a:rPr>
              <a:t> UGP </a:t>
            </a:r>
            <a:endParaRPr dirty="0">
              <a:latin typeface="Roboto" panose="02000000000000000000" pitchFamily="2" charset="0"/>
              <a:ea typeface="Roboto" panose="02000000000000000000" pitchFamily="2" charset="0"/>
            </a:endParaRPr>
          </a:p>
          <a:p>
            <a:pPr marL="742950" lvl="2" indent="-285750" algn="l" rtl="0">
              <a:lnSpc>
                <a:spcPct val="100000"/>
              </a:lnSpc>
              <a:spcBef>
                <a:spcPts val="0"/>
              </a:spcBef>
              <a:spcAft>
                <a:spcPts val="0"/>
              </a:spcAft>
              <a:buSzPts val="1800"/>
              <a:buChar char="•"/>
            </a:pPr>
            <a:r>
              <a:rPr lang="de-DE" sz="1050" dirty="0">
                <a:latin typeface="Roboto" panose="02000000000000000000" pitchFamily="2" charset="0"/>
                <a:ea typeface="Roboto" panose="02000000000000000000" pitchFamily="2" charset="0"/>
              </a:rPr>
              <a:t>Political </a:t>
            </a:r>
            <a:r>
              <a:rPr lang="de-DE" sz="1050" dirty="0" err="1">
                <a:latin typeface="Roboto" panose="02000000000000000000" pitchFamily="2" charset="0"/>
                <a:ea typeface="Roboto" panose="02000000000000000000" pitchFamily="2" charset="0"/>
              </a:rPr>
              <a:t>lobbying</a:t>
            </a:r>
            <a:r>
              <a:rPr lang="de-DE" sz="1050" dirty="0">
                <a:latin typeface="Roboto" panose="02000000000000000000" pitchFamily="2" charset="0"/>
                <a:ea typeface="Roboto" panose="02000000000000000000" pitchFamily="2" charset="0"/>
              </a:rPr>
              <a:t> (national &amp; EU-level)</a:t>
            </a:r>
            <a:endParaRPr sz="1050" dirty="0">
              <a:latin typeface="Roboto" panose="02000000000000000000" pitchFamily="2" charset="0"/>
              <a:ea typeface="Roboto" panose="02000000000000000000" pitchFamily="2" charset="0"/>
            </a:endParaRPr>
          </a:p>
          <a:p>
            <a:pPr marL="0" lvl="1" indent="0" algn="l" rtl="0">
              <a:lnSpc>
                <a:spcPct val="150000"/>
              </a:lnSpc>
              <a:spcBef>
                <a:spcPts val="600"/>
              </a:spcBef>
              <a:spcAft>
                <a:spcPts val="0"/>
              </a:spcAft>
              <a:buSzPts val="1800"/>
              <a:buNone/>
            </a:pPr>
            <a:r>
              <a:rPr lang="de-DE" b="1" dirty="0">
                <a:solidFill>
                  <a:schemeClr val="tx1"/>
                </a:solidFill>
                <a:latin typeface="Roboto" panose="02000000000000000000" pitchFamily="2" charset="0"/>
                <a:ea typeface="Roboto" panose="02000000000000000000" pitchFamily="2" charset="0"/>
              </a:rPr>
              <a:t>Unite! Steering Committee USC</a:t>
            </a:r>
            <a:endParaRPr dirty="0">
              <a:solidFill>
                <a:schemeClr val="tx1"/>
              </a:solidFill>
              <a:latin typeface="Roboto" panose="02000000000000000000" pitchFamily="2" charset="0"/>
              <a:ea typeface="Roboto" panose="02000000000000000000" pitchFamily="2" charset="0"/>
            </a:endParaRPr>
          </a:p>
          <a:p>
            <a:pPr marL="742950" lvl="2" indent="-285750" algn="l" rtl="0">
              <a:lnSpc>
                <a:spcPct val="100000"/>
              </a:lnSpc>
              <a:spcBef>
                <a:spcPts val="0"/>
              </a:spcBef>
              <a:spcAft>
                <a:spcPts val="0"/>
              </a:spcAft>
              <a:buSzPts val="1800"/>
              <a:buChar char="•"/>
            </a:pPr>
            <a:r>
              <a:rPr lang="de-DE" sz="1050" dirty="0">
                <a:solidFill>
                  <a:schemeClr val="tx1"/>
                </a:solidFill>
                <a:latin typeface="Roboto" panose="02000000000000000000" pitchFamily="2" charset="0"/>
                <a:ea typeface="Roboto" panose="02000000000000000000" pitchFamily="2" charset="0"/>
              </a:rPr>
              <a:t>Strategic </a:t>
            </a:r>
            <a:r>
              <a:rPr lang="de-DE" sz="1050" dirty="0" err="1">
                <a:solidFill>
                  <a:schemeClr val="tx1"/>
                </a:solidFill>
                <a:latin typeface="Roboto" panose="02000000000000000000" pitchFamily="2" charset="0"/>
                <a:ea typeface="Roboto" panose="02000000000000000000" pitchFamily="2" charset="0"/>
              </a:rPr>
              <a:t>discussions</a:t>
            </a:r>
            <a:r>
              <a:rPr lang="de-DE" sz="1050" dirty="0">
                <a:solidFill>
                  <a:schemeClr val="tx1"/>
                </a:solidFill>
                <a:latin typeface="Roboto" panose="02000000000000000000" pitchFamily="2" charset="0"/>
                <a:ea typeface="Roboto" panose="02000000000000000000" pitchFamily="2" charset="0"/>
              </a:rPr>
              <a:t> &amp; operational </a:t>
            </a:r>
            <a:r>
              <a:rPr lang="de-DE" sz="1050" dirty="0" err="1">
                <a:solidFill>
                  <a:schemeClr val="tx1"/>
                </a:solidFill>
                <a:latin typeface="Roboto" panose="02000000000000000000" pitchFamily="2" charset="0"/>
                <a:ea typeface="Roboto" panose="02000000000000000000" pitchFamily="2" charset="0"/>
              </a:rPr>
              <a:t>decisions</a:t>
            </a:r>
            <a:endParaRPr dirty="0">
              <a:solidFill>
                <a:schemeClr val="tx1"/>
              </a:solidFill>
              <a:latin typeface="Roboto" panose="02000000000000000000" pitchFamily="2" charset="0"/>
              <a:ea typeface="Roboto" panose="02000000000000000000" pitchFamily="2" charset="0"/>
            </a:endParaRPr>
          </a:p>
          <a:p>
            <a:pPr marL="742950" lvl="2" indent="-285750" algn="l" rtl="0">
              <a:lnSpc>
                <a:spcPct val="100000"/>
              </a:lnSpc>
              <a:spcBef>
                <a:spcPts val="0"/>
              </a:spcBef>
              <a:spcAft>
                <a:spcPts val="0"/>
              </a:spcAft>
              <a:buSzPts val="1800"/>
              <a:buChar char="•"/>
            </a:pPr>
            <a:r>
              <a:rPr lang="de-DE" sz="1050" dirty="0">
                <a:solidFill>
                  <a:schemeClr val="tx1"/>
                </a:solidFill>
                <a:latin typeface="Roboto" panose="02000000000000000000" pitchFamily="2" charset="0"/>
                <a:ea typeface="Roboto" panose="02000000000000000000" pitchFamily="2" charset="0"/>
              </a:rPr>
              <a:t>Overall </a:t>
            </a:r>
            <a:r>
              <a:rPr lang="de-DE" sz="1050" dirty="0" err="1">
                <a:solidFill>
                  <a:schemeClr val="tx1"/>
                </a:solidFill>
                <a:latin typeface="Roboto" panose="02000000000000000000" pitchFamily="2" charset="0"/>
                <a:ea typeface="Roboto" panose="02000000000000000000" pitchFamily="2" charset="0"/>
              </a:rPr>
              <a:t>alliance</a:t>
            </a:r>
            <a:r>
              <a:rPr lang="de-DE" sz="1050" dirty="0">
                <a:solidFill>
                  <a:schemeClr val="tx1"/>
                </a:solidFill>
                <a:latin typeface="Roboto" panose="02000000000000000000" pitchFamily="2" charset="0"/>
                <a:ea typeface="Roboto" panose="02000000000000000000" pitchFamily="2" charset="0"/>
              </a:rPr>
              <a:t> </a:t>
            </a:r>
            <a:r>
              <a:rPr lang="de-DE" sz="1050" dirty="0" err="1">
                <a:solidFill>
                  <a:schemeClr val="tx1"/>
                </a:solidFill>
                <a:latin typeface="Roboto" panose="02000000000000000000" pitchFamily="2" charset="0"/>
                <a:ea typeface="Roboto" panose="02000000000000000000" pitchFamily="2" charset="0"/>
              </a:rPr>
              <a:t>coordination</a:t>
            </a:r>
            <a:endParaRPr dirty="0">
              <a:solidFill>
                <a:schemeClr val="tx1"/>
              </a:solidFill>
              <a:latin typeface="Roboto" panose="02000000000000000000" pitchFamily="2" charset="0"/>
              <a:ea typeface="Roboto" panose="02000000000000000000" pitchFamily="2" charset="0"/>
            </a:endParaRPr>
          </a:p>
          <a:p>
            <a:pPr marL="742950" lvl="2" indent="-285750" algn="l" rtl="0">
              <a:lnSpc>
                <a:spcPct val="100000"/>
              </a:lnSpc>
              <a:spcBef>
                <a:spcPts val="0"/>
              </a:spcBef>
              <a:spcAft>
                <a:spcPts val="0"/>
              </a:spcAft>
              <a:buSzPts val="1800"/>
              <a:buChar char="•"/>
            </a:pPr>
            <a:r>
              <a:rPr lang="de-DE" sz="1050" dirty="0" err="1">
                <a:solidFill>
                  <a:schemeClr val="tx1"/>
                </a:solidFill>
                <a:latin typeface="Roboto" panose="02000000000000000000" pitchFamily="2" charset="0"/>
                <a:ea typeface="Roboto" panose="02000000000000000000" pitchFamily="2" charset="0"/>
              </a:rPr>
              <a:t>Ensuring</a:t>
            </a:r>
            <a:r>
              <a:rPr lang="de-DE" sz="1050" dirty="0">
                <a:solidFill>
                  <a:schemeClr val="tx1"/>
                </a:solidFill>
                <a:latin typeface="Roboto" panose="02000000000000000000" pitchFamily="2" charset="0"/>
                <a:ea typeface="Roboto" panose="02000000000000000000" pitchFamily="2" charset="0"/>
              </a:rPr>
              <a:t> </a:t>
            </a:r>
            <a:r>
              <a:rPr lang="de-DE" sz="1050" dirty="0" err="1">
                <a:solidFill>
                  <a:schemeClr val="tx1"/>
                </a:solidFill>
                <a:latin typeface="Roboto" panose="02000000000000000000" pitchFamily="2" charset="0"/>
                <a:ea typeface="Roboto" panose="02000000000000000000" pitchFamily="2" charset="0"/>
              </a:rPr>
              <a:t>institutional</a:t>
            </a:r>
            <a:r>
              <a:rPr lang="de-DE" sz="1050" dirty="0">
                <a:solidFill>
                  <a:schemeClr val="tx1"/>
                </a:solidFill>
                <a:latin typeface="Roboto" panose="02000000000000000000" pitchFamily="2" charset="0"/>
                <a:ea typeface="Roboto" panose="02000000000000000000" pitchFamily="2" charset="0"/>
              </a:rPr>
              <a:t> </a:t>
            </a:r>
            <a:r>
              <a:rPr lang="de-DE" sz="1050" dirty="0" err="1">
                <a:solidFill>
                  <a:schemeClr val="tx1"/>
                </a:solidFill>
                <a:latin typeface="Roboto" panose="02000000000000000000" pitchFamily="2" charset="0"/>
                <a:ea typeface="Roboto" panose="02000000000000000000" pitchFamily="2" charset="0"/>
              </a:rPr>
              <a:t>implementation</a:t>
            </a:r>
            <a:endParaRPr dirty="0">
              <a:solidFill>
                <a:schemeClr val="tx1"/>
              </a:solidFill>
              <a:latin typeface="Roboto" panose="02000000000000000000" pitchFamily="2" charset="0"/>
              <a:ea typeface="Roboto" panose="02000000000000000000" pitchFamily="2" charset="0"/>
            </a:endParaRPr>
          </a:p>
          <a:p>
            <a:pPr marL="0" lvl="1" indent="0" algn="l" rtl="0">
              <a:lnSpc>
                <a:spcPct val="150000"/>
              </a:lnSpc>
              <a:spcBef>
                <a:spcPts val="600"/>
              </a:spcBef>
              <a:spcAft>
                <a:spcPts val="0"/>
              </a:spcAft>
              <a:buSzPts val="1800"/>
              <a:buNone/>
            </a:pPr>
            <a:r>
              <a:rPr lang="de-DE" b="1" dirty="0">
                <a:solidFill>
                  <a:schemeClr val="tx1"/>
                </a:solidFill>
                <a:latin typeface="Roboto" panose="02000000000000000000" pitchFamily="2" charset="0"/>
                <a:ea typeface="Roboto" panose="02000000000000000000" pitchFamily="2" charset="0"/>
              </a:rPr>
              <a:t>Unite! Secretariat</a:t>
            </a:r>
            <a:endParaRPr dirty="0">
              <a:solidFill>
                <a:schemeClr val="tx1"/>
              </a:solidFill>
              <a:latin typeface="Roboto" panose="02000000000000000000" pitchFamily="2" charset="0"/>
              <a:ea typeface="Roboto" panose="02000000000000000000" pitchFamily="2" charset="0"/>
            </a:endParaRPr>
          </a:p>
          <a:p>
            <a:pPr marL="742950" lvl="2" indent="-285750" algn="l" rtl="0">
              <a:lnSpc>
                <a:spcPct val="100000"/>
              </a:lnSpc>
              <a:spcBef>
                <a:spcPts val="0"/>
              </a:spcBef>
              <a:spcAft>
                <a:spcPts val="0"/>
              </a:spcAft>
              <a:buSzPts val="1800"/>
              <a:buChar char="•"/>
            </a:pPr>
            <a:r>
              <a:rPr lang="de-DE" sz="1050" dirty="0">
                <a:solidFill>
                  <a:schemeClr val="tx1"/>
                </a:solidFill>
                <a:latin typeface="Roboto" panose="02000000000000000000" pitchFamily="2" charset="0"/>
                <a:ea typeface="Roboto" panose="02000000000000000000" pitchFamily="2" charset="0"/>
              </a:rPr>
              <a:t>Operational </a:t>
            </a:r>
            <a:r>
              <a:rPr lang="de-DE" sz="1050" dirty="0" err="1">
                <a:solidFill>
                  <a:schemeClr val="tx1"/>
                </a:solidFill>
                <a:latin typeface="Roboto" panose="02000000000000000000" pitchFamily="2" charset="0"/>
                <a:ea typeface="Roboto" panose="02000000000000000000" pitchFamily="2" charset="0"/>
              </a:rPr>
              <a:t>alliance</a:t>
            </a:r>
            <a:r>
              <a:rPr lang="de-DE" sz="1050" dirty="0">
                <a:solidFill>
                  <a:schemeClr val="tx1"/>
                </a:solidFill>
                <a:latin typeface="Roboto" panose="02000000000000000000" pitchFamily="2" charset="0"/>
                <a:ea typeface="Roboto" panose="02000000000000000000" pitchFamily="2" charset="0"/>
              </a:rPr>
              <a:t> </a:t>
            </a:r>
            <a:r>
              <a:rPr lang="de-DE" sz="1050" strike="sngStrike" dirty="0" err="1">
                <a:solidFill>
                  <a:schemeClr val="tx1"/>
                </a:solidFill>
                <a:latin typeface="Roboto" panose="02000000000000000000" pitchFamily="2" charset="0"/>
                <a:ea typeface="Roboto" panose="02000000000000000000" pitchFamily="2" charset="0"/>
              </a:rPr>
              <a:t>governance</a:t>
            </a:r>
            <a:r>
              <a:rPr lang="de-DE" sz="1050" strike="sngStrike" dirty="0">
                <a:solidFill>
                  <a:schemeClr val="tx1"/>
                </a:solidFill>
                <a:latin typeface="Roboto" panose="02000000000000000000" pitchFamily="2" charset="0"/>
                <a:ea typeface="Roboto" panose="02000000000000000000" pitchFamily="2" charset="0"/>
              </a:rPr>
              <a:t> &amp; </a:t>
            </a:r>
            <a:r>
              <a:rPr lang="de-DE" sz="1050" dirty="0" err="1">
                <a:solidFill>
                  <a:schemeClr val="tx1"/>
                </a:solidFill>
                <a:latin typeface="Roboto" panose="02000000000000000000" pitchFamily="2" charset="0"/>
                <a:ea typeface="Roboto" panose="02000000000000000000" pitchFamily="2" charset="0"/>
              </a:rPr>
              <a:t>management</a:t>
            </a:r>
            <a:endParaRPr dirty="0">
              <a:solidFill>
                <a:schemeClr val="tx1"/>
              </a:solidFill>
              <a:latin typeface="Roboto" panose="02000000000000000000" pitchFamily="2" charset="0"/>
              <a:ea typeface="Roboto" panose="02000000000000000000" pitchFamily="2" charset="0"/>
            </a:endParaRPr>
          </a:p>
          <a:p>
            <a:pPr marL="742950" lvl="2" indent="-285750" algn="l" rtl="0">
              <a:lnSpc>
                <a:spcPct val="100000"/>
              </a:lnSpc>
              <a:spcBef>
                <a:spcPts val="0"/>
              </a:spcBef>
              <a:spcAft>
                <a:spcPts val="0"/>
              </a:spcAft>
              <a:buSzPts val="1800"/>
              <a:buChar char="•"/>
            </a:pPr>
            <a:r>
              <a:rPr lang="de-DE" sz="1050" dirty="0" err="1">
                <a:solidFill>
                  <a:schemeClr val="tx1"/>
                </a:solidFill>
                <a:latin typeface="Roboto" panose="02000000000000000000" pitchFamily="2" charset="0"/>
                <a:ea typeface="Roboto" panose="02000000000000000000" pitchFamily="2" charset="0"/>
              </a:rPr>
              <a:t>Preparing</a:t>
            </a:r>
            <a:r>
              <a:rPr lang="de-DE" sz="1050" dirty="0">
                <a:solidFill>
                  <a:schemeClr val="tx1"/>
                </a:solidFill>
                <a:latin typeface="Roboto" panose="02000000000000000000" pitchFamily="2" charset="0"/>
                <a:ea typeface="Roboto" panose="02000000000000000000" pitchFamily="2" charset="0"/>
              </a:rPr>
              <a:t> </a:t>
            </a:r>
            <a:r>
              <a:rPr lang="de-DE" sz="1050" dirty="0" err="1">
                <a:solidFill>
                  <a:schemeClr val="tx1"/>
                </a:solidFill>
                <a:latin typeface="Roboto" panose="02000000000000000000" pitchFamily="2" charset="0"/>
                <a:ea typeface="Roboto" panose="02000000000000000000" pitchFamily="2" charset="0"/>
              </a:rPr>
              <a:t>decisions</a:t>
            </a:r>
            <a:r>
              <a:rPr lang="de-DE" sz="1050" dirty="0">
                <a:solidFill>
                  <a:schemeClr val="tx1"/>
                </a:solidFill>
                <a:latin typeface="Roboto" panose="02000000000000000000" pitchFamily="2" charset="0"/>
                <a:ea typeface="Roboto" panose="02000000000000000000" pitchFamily="2" charset="0"/>
              </a:rPr>
              <a:t> </a:t>
            </a:r>
            <a:r>
              <a:rPr lang="de-DE" sz="1050" dirty="0" err="1">
                <a:solidFill>
                  <a:schemeClr val="tx1"/>
                </a:solidFill>
                <a:latin typeface="Roboto" panose="02000000000000000000" pitchFamily="2" charset="0"/>
                <a:ea typeface="Roboto" panose="02000000000000000000" pitchFamily="2" charset="0"/>
              </a:rPr>
              <a:t>for</a:t>
            </a:r>
            <a:r>
              <a:rPr lang="de-DE" sz="1050" dirty="0">
                <a:solidFill>
                  <a:schemeClr val="tx1"/>
                </a:solidFill>
                <a:latin typeface="Roboto" panose="02000000000000000000" pitchFamily="2" charset="0"/>
                <a:ea typeface="Roboto" panose="02000000000000000000" pitchFamily="2" charset="0"/>
              </a:rPr>
              <a:t> </a:t>
            </a:r>
            <a:r>
              <a:rPr lang="de-DE" sz="1050" dirty="0" err="1">
                <a:solidFill>
                  <a:schemeClr val="tx1"/>
                </a:solidFill>
                <a:latin typeface="Roboto" panose="02000000000000000000" pitchFamily="2" charset="0"/>
                <a:ea typeface="Roboto" panose="02000000000000000000" pitchFamily="2" charset="0"/>
              </a:rPr>
              <a:t>Unite</a:t>
            </a:r>
            <a:r>
              <a:rPr lang="de-DE" sz="1050" dirty="0">
                <a:solidFill>
                  <a:schemeClr val="tx1"/>
                </a:solidFill>
                <a:latin typeface="Roboto" panose="02000000000000000000" pitchFamily="2" charset="0"/>
                <a:ea typeface="Roboto" panose="02000000000000000000" pitchFamily="2" charset="0"/>
              </a:rPr>
              <a:t>! </a:t>
            </a:r>
            <a:r>
              <a:rPr lang="de-DE" sz="1050" dirty="0" err="1">
                <a:solidFill>
                  <a:schemeClr val="tx1"/>
                </a:solidFill>
                <a:latin typeface="Roboto" panose="02000000000000000000" pitchFamily="2" charset="0"/>
                <a:ea typeface="Roboto" panose="02000000000000000000" pitchFamily="2" charset="0"/>
              </a:rPr>
              <a:t>strategic</a:t>
            </a:r>
            <a:r>
              <a:rPr lang="de-DE" sz="1050" dirty="0">
                <a:solidFill>
                  <a:schemeClr val="tx1"/>
                </a:solidFill>
                <a:latin typeface="Roboto" panose="02000000000000000000" pitchFamily="2" charset="0"/>
                <a:ea typeface="Roboto" panose="02000000000000000000" pitchFamily="2" charset="0"/>
              </a:rPr>
              <a:t> &amp; </a:t>
            </a:r>
            <a:r>
              <a:rPr lang="de-DE" sz="1050" dirty="0" err="1">
                <a:solidFill>
                  <a:schemeClr val="tx1"/>
                </a:solidFill>
                <a:latin typeface="Roboto" panose="02000000000000000000" pitchFamily="2" charset="0"/>
                <a:ea typeface="Roboto" panose="02000000000000000000" pitchFamily="2" charset="0"/>
              </a:rPr>
              <a:t>advisory</a:t>
            </a:r>
            <a:r>
              <a:rPr lang="de-DE" sz="1050" dirty="0">
                <a:solidFill>
                  <a:schemeClr val="tx1"/>
                </a:solidFill>
                <a:latin typeface="Roboto" panose="02000000000000000000" pitchFamily="2" charset="0"/>
                <a:ea typeface="Roboto" panose="02000000000000000000" pitchFamily="2" charset="0"/>
              </a:rPr>
              <a:t> </a:t>
            </a:r>
            <a:r>
              <a:rPr lang="de-DE" sz="1050" dirty="0" err="1">
                <a:solidFill>
                  <a:schemeClr val="tx1"/>
                </a:solidFill>
                <a:latin typeface="Roboto" panose="02000000000000000000" pitchFamily="2" charset="0"/>
                <a:ea typeface="Roboto" panose="02000000000000000000" pitchFamily="2" charset="0"/>
              </a:rPr>
              <a:t>bodies</a:t>
            </a:r>
            <a:endParaRPr dirty="0">
              <a:solidFill>
                <a:schemeClr val="tx1"/>
              </a:solidFill>
              <a:latin typeface="Roboto" panose="02000000000000000000" pitchFamily="2" charset="0"/>
              <a:ea typeface="Roboto" panose="02000000000000000000" pitchFamily="2" charset="0"/>
            </a:endParaRPr>
          </a:p>
          <a:p>
            <a:pPr marL="742950" lvl="2" indent="-285750" algn="l" rtl="0">
              <a:lnSpc>
                <a:spcPct val="100000"/>
              </a:lnSpc>
              <a:spcBef>
                <a:spcPts val="0"/>
              </a:spcBef>
              <a:spcAft>
                <a:spcPts val="0"/>
              </a:spcAft>
              <a:buSzPts val="1800"/>
              <a:buChar char="•"/>
            </a:pPr>
            <a:r>
              <a:rPr lang="de-DE" sz="1050" dirty="0">
                <a:solidFill>
                  <a:schemeClr val="tx1"/>
                </a:solidFill>
                <a:latin typeface="Roboto" panose="02000000000000000000" pitchFamily="2" charset="0"/>
                <a:ea typeface="Roboto" panose="02000000000000000000" pitchFamily="2" charset="0"/>
              </a:rPr>
              <a:t>Political </a:t>
            </a:r>
            <a:r>
              <a:rPr lang="de-DE" sz="1050" dirty="0" err="1">
                <a:solidFill>
                  <a:schemeClr val="tx1"/>
                </a:solidFill>
                <a:latin typeface="Roboto" panose="02000000000000000000" pitchFamily="2" charset="0"/>
                <a:ea typeface="Roboto" panose="02000000000000000000" pitchFamily="2" charset="0"/>
              </a:rPr>
              <a:t>lobbying</a:t>
            </a:r>
            <a:r>
              <a:rPr lang="de-DE" sz="1050" dirty="0">
                <a:solidFill>
                  <a:schemeClr val="tx1"/>
                </a:solidFill>
                <a:latin typeface="Roboto" panose="02000000000000000000" pitchFamily="2" charset="0"/>
                <a:ea typeface="Roboto" panose="02000000000000000000" pitchFamily="2" charset="0"/>
              </a:rPr>
              <a:t> (EU) </a:t>
            </a:r>
            <a:endParaRPr dirty="0">
              <a:solidFill>
                <a:schemeClr val="tx1"/>
              </a:solidFill>
              <a:latin typeface="Roboto" panose="02000000000000000000" pitchFamily="2" charset="0"/>
              <a:ea typeface="Roboto" panose="02000000000000000000" pitchFamily="2" charset="0"/>
            </a:endParaRPr>
          </a:p>
          <a:p>
            <a:pPr marL="0" lvl="1" indent="0" algn="l" rtl="0">
              <a:lnSpc>
                <a:spcPct val="150000"/>
              </a:lnSpc>
              <a:spcBef>
                <a:spcPts val="600"/>
              </a:spcBef>
              <a:spcAft>
                <a:spcPts val="0"/>
              </a:spcAft>
              <a:buSzPts val="1800"/>
              <a:buNone/>
            </a:pPr>
            <a:r>
              <a:rPr lang="de-DE" b="1" dirty="0">
                <a:solidFill>
                  <a:schemeClr val="tx1"/>
                </a:solidFill>
                <a:latin typeface="Roboto" panose="02000000000000000000" pitchFamily="2" charset="0"/>
                <a:ea typeface="Roboto" panose="02000000000000000000" pitchFamily="2" charset="0"/>
              </a:rPr>
              <a:t>Unite Academic Forum UAF</a:t>
            </a:r>
            <a:endParaRPr dirty="0">
              <a:solidFill>
                <a:schemeClr val="tx1"/>
              </a:solidFill>
              <a:latin typeface="Roboto" panose="02000000000000000000" pitchFamily="2" charset="0"/>
              <a:ea typeface="Roboto" panose="02000000000000000000" pitchFamily="2" charset="0"/>
            </a:endParaRPr>
          </a:p>
          <a:p>
            <a:pPr marL="742950" lvl="2" indent="-285750" algn="l" rtl="0">
              <a:lnSpc>
                <a:spcPct val="100000"/>
              </a:lnSpc>
              <a:spcBef>
                <a:spcPts val="0"/>
              </a:spcBef>
              <a:spcAft>
                <a:spcPts val="0"/>
              </a:spcAft>
              <a:buSzPts val="1800"/>
              <a:buChar char="•"/>
            </a:pPr>
            <a:r>
              <a:rPr lang="de-DE" sz="1050" dirty="0">
                <a:solidFill>
                  <a:srgbClr val="4C5B5D"/>
                </a:solidFill>
                <a:latin typeface="Roboto"/>
                <a:ea typeface="Roboto"/>
              </a:rPr>
              <a:t>Strategic </a:t>
            </a:r>
            <a:r>
              <a:rPr lang="de-DE" sz="1050" dirty="0" err="1">
                <a:solidFill>
                  <a:srgbClr val="4C5B5D"/>
                </a:solidFill>
                <a:latin typeface="Roboto"/>
                <a:ea typeface="Roboto"/>
              </a:rPr>
              <a:t>advice</a:t>
            </a:r>
            <a:r>
              <a:rPr lang="de-DE" sz="1050" dirty="0">
                <a:solidFill>
                  <a:srgbClr val="4C5B5D"/>
                </a:solidFill>
                <a:latin typeface="Roboto"/>
                <a:ea typeface="Roboto"/>
              </a:rPr>
              <a:t> on </a:t>
            </a:r>
            <a:r>
              <a:rPr lang="de-DE" sz="1050" dirty="0" err="1">
                <a:solidFill>
                  <a:srgbClr val="4C5B5D"/>
                </a:solidFill>
                <a:latin typeface="Roboto"/>
                <a:ea typeface="Roboto"/>
              </a:rPr>
              <a:t>strategic</a:t>
            </a:r>
            <a:r>
              <a:rPr lang="de-DE" sz="1050" dirty="0">
                <a:solidFill>
                  <a:srgbClr val="4C5B5D"/>
                </a:solidFill>
                <a:latin typeface="Roboto"/>
                <a:ea typeface="Roboto"/>
              </a:rPr>
              <a:t> </a:t>
            </a:r>
            <a:r>
              <a:rPr lang="de-DE" sz="1050" dirty="0" err="1">
                <a:solidFill>
                  <a:srgbClr val="4C5B5D"/>
                </a:solidFill>
                <a:latin typeface="Roboto"/>
                <a:ea typeface="Roboto"/>
              </a:rPr>
              <a:t>and</a:t>
            </a:r>
            <a:r>
              <a:rPr lang="de-DE" sz="1050" dirty="0">
                <a:solidFill>
                  <a:srgbClr val="4C5B5D"/>
                </a:solidFill>
                <a:latin typeface="Roboto"/>
                <a:ea typeface="Roboto"/>
              </a:rPr>
              <a:t> </a:t>
            </a:r>
            <a:r>
              <a:rPr lang="de-DE" sz="1050" dirty="0" err="1">
                <a:solidFill>
                  <a:srgbClr val="4C5B5D"/>
                </a:solidFill>
                <a:latin typeface="Roboto"/>
                <a:ea typeface="Roboto"/>
              </a:rPr>
              <a:t>academic</a:t>
            </a:r>
            <a:r>
              <a:rPr lang="de-DE" sz="1050" dirty="0">
                <a:solidFill>
                  <a:srgbClr val="4C5B5D"/>
                </a:solidFill>
                <a:latin typeface="Roboto"/>
                <a:ea typeface="Roboto"/>
              </a:rPr>
              <a:t> </a:t>
            </a:r>
            <a:r>
              <a:rPr lang="de-DE" sz="1050" dirty="0" err="1">
                <a:solidFill>
                  <a:srgbClr val="4C5B5D"/>
                </a:solidFill>
                <a:latin typeface="Roboto"/>
                <a:ea typeface="Roboto"/>
              </a:rPr>
              <a:t>topics</a:t>
            </a:r>
            <a:endParaRPr dirty="0">
              <a:solidFill>
                <a:srgbClr val="4C5B5D"/>
              </a:solidFill>
              <a:latin typeface="Roboto"/>
              <a:ea typeface="Roboto"/>
            </a:endParaRPr>
          </a:p>
          <a:p>
            <a:pPr marL="742950" lvl="2" indent="-285750" algn="l" rtl="0">
              <a:lnSpc>
                <a:spcPct val="100000"/>
              </a:lnSpc>
              <a:spcBef>
                <a:spcPts val="0"/>
              </a:spcBef>
              <a:spcAft>
                <a:spcPts val="0"/>
              </a:spcAft>
              <a:buSzPts val="1800"/>
              <a:buChar char="•"/>
            </a:pPr>
            <a:r>
              <a:rPr lang="de-DE" sz="1050" dirty="0">
                <a:solidFill>
                  <a:srgbClr val="4C5B5D"/>
                </a:solidFill>
                <a:latin typeface="Roboto"/>
                <a:ea typeface="Roboto"/>
              </a:rPr>
              <a:t>Evaluation </a:t>
            </a:r>
            <a:r>
              <a:rPr lang="de-DE" sz="1050" dirty="0" err="1">
                <a:solidFill>
                  <a:srgbClr val="4C5B5D"/>
                </a:solidFill>
                <a:latin typeface="Roboto"/>
                <a:ea typeface="Roboto"/>
              </a:rPr>
              <a:t>of</a:t>
            </a:r>
            <a:r>
              <a:rPr lang="de-DE" sz="1050" dirty="0">
                <a:solidFill>
                  <a:srgbClr val="4C5B5D"/>
                </a:solidFill>
                <a:latin typeface="Roboto"/>
                <a:ea typeface="Roboto"/>
              </a:rPr>
              <a:t> </a:t>
            </a:r>
            <a:r>
              <a:rPr lang="de-DE" sz="1050" dirty="0" err="1">
                <a:solidFill>
                  <a:srgbClr val="4C5B5D"/>
                </a:solidFill>
                <a:latin typeface="Roboto"/>
                <a:ea typeface="Roboto"/>
              </a:rPr>
              <a:t>the</a:t>
            </a:r>
            <a:r>
              <a:rPr lang="de-DE" sz="1050" dirty="0">
                <a:solidFill>
                  <a:srgbClr val="4C5B5D"/>
                </a:solidFill>
                <a:latin typeface="Roboto"/>
                <a:ea typeface="Roboto"/>
              </a:rPr>
              <a:t> </a:t>
            </a:r>
            <a:r>
              <a:rPr lang="de-DE" sz="1050" dirty="0" err="1">
                <a:solidFill>
                  <a:srgbClr val="4C5B5D"/>
                </a:solidFill>
                <a:latin typeface="Roboto"/>
                <a:ea typeface="Roboto"/>
              </a:rPr>
              <a:t>Unite</a:t>
            </a:r>
            <a:r>
              <a:rPr lang="de-DE" sz="1050" dirty="0">
                <a:solidFill>
                  <a:srgbClr val="4C5B5D"/>
                </a:solidFill>
                <a:latin typeface="Roboto"/>
                <a:ea typeface="Roboto"/>
              </a:rPr>
              <a:t>! </a:t>
            </a:r>
            <a:r>
              <a:rPr lang="de-DE" sz="1050" dirty="0" err="1">
                <a:solidFill>
                  <a:srgbClr val="4C5B5D"/>
                </a:solidFill>
                <a:latin typeface="Roboto"/>
                <a:ea typeface="Roboto"/>
              </a:rPr>
              <a:t>Seed</a:t>
            </a:r>
            <a:r>
              <a:rPr lang="de-DE" sz="1050" dirty="0">
                <a:solidFill>
                  <a:srgbClr val="4C5B5D"/>
                </a:solidFill>
                <a:latin typeface="Roboto"/>
                <a:ea typeface="Roboto"/>
              </a:rPr>
              <a:t> Fund</a:t>
            </a:r>
            <a:endParaRPr dirty="0">
              <a:solidFill>
                <a:srgbClr val="4C5B5D"/>
              </a:solidFill>
              <a:latin typeface="Roboto"/>
              <a:ea typeface="Roboto"/>
            </a:endParaRPr>
          </a:p>
          <a:p>
            <a:pPr marL="742950" lvl="2" indent="-285750" algn="l" rtl="0">
              <a:lnSpc>
                <a:spcPct val="100000"/>
              </a:lnSpc>
              <a:spcBef>
                <a:spcPts val="0"/>
              </a:spcBef>
              <a:spcAft>
                <a:spcPts val="0"/>
              </a:spcAft>
              <a:buSzPts val="1800"/>
              <a:buChar char="•"/>
            </a:pPr>
            <a:r>
              <a:rPr lang="de-DE" sz="1050" dirty="0" err="1">
                <a:solidFill>
                  <a:srgbClr val="4C5B5D"/>
                </a:solidFill>
                <a:latin typeface="Roboto"/>
                <a:ea typeface="Roboto"/>
              </a:rPr>
              <a:t>Election</a:t>
            </a:r>
            <a:r>
              <a:rPr lang="de-DE" sz="1050" dirty="0">
                <a:solidFill>
                  <a:srgbClr val="4C5B5D"/>
                </a:solidFill>
                <a:latin typeface="Roboto"/>
                <a:ea typeface="Roboto"/>
              </a:rPr>
              <a:t> </a:t>
            </a:r>
            <a:r>
              <a:rPr lang="de-DE" sz="1050" dirty="0" err="1">
                <a:solidFill>
                  <a:srgbClr val="4C5B5D"/>
                </a:solidFill>
                <a:latin typeface="Roboto"/>
                <a:ea typeface="Roboto"/>
              </a:rPr>
              <a:t>of</a:t>
            </a:r>
            <a:r>
              <a:rPr lang="de-DE" sz="1050" dirty="0">
                <a:solidFill>
                  <a:srgbClr val="4C5B5D"/>
                </a:solidFill>
                <a:latin typeface="Roboto"/>
                <a:ea typeface="Roboto"/>
              </a:rPr>
              <a:t> </a:t>
            </a:r>
            <a:r>
              <a:rPr lang="de-DE" sz="1050" dirty="0" err="1">
                <a:solidFill>
                  <a:srgbClr val="4C5B5D"/>
                </a:solidFill>
                <a:latin typeface="Roboto"/>
                <a:ea typeface="Roboto"/>
              </a:rPr>
              <a:t>Unite</a:t>
            </a:r>
            <a:r>
              <a:rPr lang="de-DE" sz="1050" dirty="0">
                <a:solidFill>
                  <a:srgbClr val="4C5B5D"/>
                </a:solidFill>
                <a:latin typeface="Roboto"/>
                <a:ea typeface="Roboto"/>
              </a:rPr>
              <a:t>! </a:t>
            </a:r>
            <a:r>
              <a:rPr lang="de-DE" sz="1050" dirty="0" err="1">
                <a:solidFill>
                  <a:srgbClr val="4C5B5D"/>
                </a:solidFill>
                <a:latin typeface="Roboto"/>
                <a:ea typeface="Roboto"/>
              </a:rPr>
              <a:t>president</a:t>
            </a:r>
            <a:endParaRPr sz="1050" dirty="0">
              <a:solidFill>
                <a:srgbClr val="4C5B5D"/>
              </a:solidFill>
              <a:latin typeface="Roboto"/>
              <a:ea typeface="Roboto"/>
            </a:endParaRPr>
          </a:p>
          <a:p>
            <a:pPr marL="0" lvl="1" indent="0" algn="l" rtl="0">
              <a:lnSpc>
                <a:spcPct val="150000"/>
              </a:lnSpc>
              <a:spcBef>
                <a:spcPts val="600"/>
              </a:spcBef>
              <a:spcAft>
                <a:spcPts val="0"/>
              </a:spcAft>
              <a:buSzPts val="1800"/>
              <a:buNone/>
            </a:pPr>
            <a:r>
              <a:rPr lang="de-DE" b="1" dirty="0">
                <a:latin typeface="Roboto" panose="02000000000000000000" pitchFamily="2" charset="0"/>
                <a:ea typeface="Roboto" panose="02000000000000000000" pitchFamily="2" charset="0"/>
              </a:rPr>
              <a:t>SURE!</a:t>
            </a:r>
            <a:endParaRPr dirty="0">
              <a:latin typeface="Roboto" panose="02000000000000000000" pitchFamily="2" charset="0"/>
              <a:ea typeface="Roboto" panose="02000000000000000000" pitchFamily="2" charset="0"/>
            </a:endParaRPr>
          </a:p>
          <a:p>
            <a:pPr marL="742950" lvl="2" indent="-285750" algn="l" rtl="0">
              <a:lnSpc>
                <a:spcPct val="100000"/>
              </a:lnSpc>
              <a:spcBef>
                <a:spcPts val="0"/>
              </a:spcBef>
              <a:spcAft>
                <a:spcPts val="0"/>
              </a:spcAft>
              <a:buSzPts val="1800"/>
              <a:buChar char="•"/>
            </a:pPr>
            <a:r>
              <a:rPr lang="de-DE" sz="1050" dirty="0">
                <a:latin typeface="Roboto" panose="02000000000000000000" pitchFamily="2" charset="0"/>
                <a:ea typeface="Roboto" panose="02000000000000000000" pitchFamily="2" charset="0"/>
              </a:rPr>
              <a:t>Student </a:t>
            </a:r>
            <a:r>
              <a:rPr lang="de-DE" sz="1050" dirty="0" err="1">
                <a:latin typeface="Roboto" panose="02000000000000000000" pitchFamily="2" charset="0"/>
                <a:ea typeface="Roboto" panose="02000000000000000000" pitchFamily="2" charset="0"/>
              </a:rPr>
              <a:t>representation</a:t>
            </a:r>
            <a:r>
              <a:rPr lang="de-DE" sz="1050" dirty="0">
                <a:latin typeface="Roboto" panose="02000000000000000000" pitchFamily="2" charset="0"/>
                <a:ea typeface="Roboto" panose="02000000000000000000" pitchFamily="2" charset="0"/>
              </a:rPr>
              <a:t> </a:t>
            </a:r>
            <a:endParaRPr dirty="0">
              <a:latin typeface="Roboto" panose="02000000000000000000" pitchFamily="2" charset="0"/>
              <a:ea typeface="Roboto" panose="02000000000000000000" pitchFamily="2" charset="0"/>
            </a:endParaRPr>
          </a:p>
          <a:p>
            <a:pPr marL="742950" lvl="2" indent="-285750" algn="l" rtl="0">
              <a:lnSpc>
                <a:spcPct val="100000"/>
              </a:lnSpc>
              <a:spcBef>
                <a:spcPts val="0"/>
              </a:spcBef>
              <a:spcAft>
                <a:spcPts val="0"/>
              </a:spcAft>
              <a:buSzPts val="1800"/>
              <a:buChar char="•"/>
            </a:pPr>
            <a:r>
              <a:rPr lang="de-DE" sz="1050" dirty="0">
                <a:latin typeface="Roboto" panose="02000000000000000000" pitchFamily="2" charset="0"/>
                <a:ea typeface="Roboto" panose="02000000000000000000" pitchFamily="2" charset="0"/>
              </a:rPr>
              <a:t>Student </a:t>
            </a:r>
            <a:r>
              <a:rPr lang="de-DE" sz="1050" dirty="0" err="1">
                <a:latin typeface="Roboto" panose="02000000000000000000" pitchFamily="2" charset="0"/>
                <a:ea typeface="Roboto" panose="02000000000000000000" pitchFamily="2" charset="0"/>
              </a:rPr>
              <a:t>empowerment</a:t>
            </a:r>
            <a:r>
              <a:rPr lang="de-DE" sz="1050" dirty="0">
                <a:latin typeface="Roboto" panose="02000000000000000000" pitchFamily="2" charset="0"/>
                <a:ea typeface="Roboto" panose="02000000000000000000" pitchFamily="2" charset="0"/>
              </a:rPr>
              <a:t> &amp; </a:t>
            </a:r>
            <a:r>
              <a:rPr lang="de-DE" sz="1050" dirty="0" err="1">
                <a:latin typeface="Roboto" panose="02000000000000000000" pitchFamily="2" charset="0"/>
                <a:ea typeface="Roboto" panose="02000000000000000000" pitchFamily="2" charset="0"/>
              </a:rPr>
              <a:t>advising</a:t>
            </a:r>
            <a:endParaRPr dirty="0">
              <a:latin typeface="Roboto" panose="02000000000000000000" pitchFamily="2" charset="0"/>
              <a:ea typeface="Roboto" panose="02000000000000000000" pitchFamily="2" charset="0"/>
            </a:endParaRPr>
          </a:p>
          <a:p>
            <a:pPr marL="628650" lvl="2" indent="-57150" algn="l" rtl="0">
              <a:lnSpc>
                <a:spcPct val="100000"/>
              </a:lnSpc>
              <a:spcBef>
                <a:spcPts val="0"/>
              </a:spcBef>
              <a:spcAft>
                <a:spcPts val="0"/>
              </a:spcAft>
              <a:buSzPts val="1800"/>
              <a:buNone/>
            </a:pPr>
            <a:endParaRPr sz="1200" dirty="0"/>
          </a:p>
        </p:txBody>
      </p:sp>
      <p:grpSp>
        <p:nvGrpSpPr>
          <p:cNvPr id="169" name="Google Shape;169;p64"/>
          <p:cNvGrpSpPr/>
          <p:nvPr/>
        </p:nvGrpSpPr>
        <p:grpSpPr>
          <a:xfrm>
            <a:off x="1258183" y="2305583"/>
            <a:ext cx="4528457" cy="3509554"/>
            <a:chOff x="1258183" y="2360022"/>
            <a:chExt cx="4528457" cy="3509554"/>
          </a:xfrm>
        </p:grpSpPr>
        <p:cxnSp>
          <p:nvCxnSpPr>
            <p:cNvPr id="170" name="Google Shape;170;p64"/>
            <p:cNvCxnSpPr/>
            <p:nvPr/>
          </p:nvCxnSpPr>
          <p:spPr>
            <a:xfrm>
              <a:off x="1258183" y="2360022"/>
              <a:ext cx="4528457" cy="0"/>
            </a:xfrm>
            <a:prstGeom prst="straightConnector1">
              <a:avLst/>
            </a:prstGeom>
            <a:noFill/>
            <a:ln w="9525" cap="flat" cmpd="sng">
              <a:solidFill>
                <a:srgbClr val="7F7F7F"/>
              </a:solidFill>
              <a:prstDash val="solid"/>
              <a:round/>
              <a:headEnd type="none" w="sm" len="sm"/>
              <a:tailEnd type="none" w="sm" len="sm"/>
            </a:ln>
          </p:spPr>
        </p:cxnSp>
        <p:cxnSp>
          <p:nvCxnSpPr>
            <p:cNvPr id="171" name="Google Shape;171;p64"/>
            <p:cNvCxnSpPr/>
            <p:nvPr/>
          </p:nvCxnSpPr>
          <p:spPr>
            <a:xfrm>
              <a:off x="1258183" y="3226525"/>
              <a:ext cx="4528457" cy="0"/>
            </a:xfrm>
            <a:prstGeom prst="straightConnector1">
              <a:avLst/>
            </a:prstGeom>
            <a:noFill/>
            <a:ln w="9525" cap="flat" cmpd="sng">
              <a:solidFill>
                <a:srgbClr val="7F7F7F"/>
              </a:solidFill>
              <a:prstDash val="solid"/>
              <a:round/>
              <a:headEnd type="none" w="sm" len="sm"/>
              <a:tailEnd type="none" w="sm" len="sm"/>
            </a:ln>
          </p:spPr>
        </p:cxnSp>
        <p:cxnSp>
          <p:nvCxnSpPr>
            <p:cNvPr id="172" name="Google Shape;172;p64"/>
            <p:cNvCxnSpPr/>
            <p:nvPr/>
          </p:nvCxnSpPr>
          <p:spPr>
            <a:xfrm>
              <a:off x="1258183" y="4110445"/>
              <a:ext cx="4528457" cy="0"/>
            </a:xfrm>
            <a:prstGeom prst="straightConnector1">
              <a:avLst/>
            </a:prstGeom>
            <a:noFill/>
            <a:ln w="9525" cap="flat" cmpd="sng">
              <a:solidFill>
                <a:srgbClr val="7F7F7F"/>
              </a:solidFill>
              <a:prstDash val="solid"/>
              <a:round/>
              <a:headEnd type="none" w="sm" len="sm"/>
              <a:tailEnd type="none" w="sm" len="sm"/>
            </a:ln>
          </p:spPr>
        </p:cxnSp>
        <p:cxnSp>
          <p:nvCxnSpPr>
            <p:cNvPr id="173" name="Google Shape;173;p64"/>
            <p:cNvCxnSpPr/>
            <p:nvPr/>
          </p:nvCxnSpPr>
          <p:spPr>
            <a:xfrm>
              <a:off x="1258183" y="5003073"/>
              <a:ext cx="4528457" cy="0"/>
            </a:xfrm>
            <a:prstGeom prst="straightConnector1">
              <a:avLst/>
            </a:prstGeom>
            <a:noFill/>
            <a:ln w="9525" cap="flat" cmpd="sng">
              <a:solidFill>
                <a:srgbClr val="7F7F7F"/>
              </a:solidFill>
              <a:prstDash val="solid"/>
              <a:round/>
              <a:headEnd type="none" w="sm" len="sm"/>
              <a:tailEnd type="none" w="sm" len="sm"/>
            </a:ln>
          </p:spPr>
        </p:cxnSp>
        <p:cxnSp>
          <p:nvCxnSpPr>
            <p:cNvPr id="174" name="Google Shape;174;p64"/>
            <p:cNvCxnSpPr/>
            <p:nvPr/>
          </p:nvCxnSpPr>
          <p:spPr>
            <a:xfrm>
              <a:off x="1258183" y="5869576"/>
              <a:ext cx="4528457" cy="0"/>
            </a:xfrm>
            <a:prstGeom prst="straightConnector1">
              <a:avLst/>
            </a:prstGeom>
            <a:noFill/>
            <a:ln w="9525" cap="flat" cmpd="sng">
              <a:solidFill>
                <a:srgbClr val="7F7F7F"/>
              </a:solidFill>
              <a:prstDash val="solid"/>
              <a:round/>
              <a:headEnd type="none" w="sm" len="sm"/>
              <a:tailEnd type="none" w="sm" len="sm"/>
            </a:ln>
          </p:spPr>
        </p:cxnSp>
      </p:grpSp>
      <p:grpSp>
        <p:nvGrpSpPr>
          <p:cNvPr id="7" name="Grupa 6"/>
          <p:cNvGrpSpPr/>
          <p:nvPr/>
        </p:nvGrpSpPr>
        <p:grpSpPr>
          <a:xfrm>
            <a:off x="6296033" y="1803865"/>
            <a:ext cx="4308804" cy="1508106"/>
            <a:chOff x="6296033" y="1672191"/>
            <a:chExt cx="4308804" cy="1508106"/>
          </a:xfrm>
        </p:grpSpPr>
        <p:sp>
          <p:nvSpPr>
            <p:cNvPr id="2" name="Prostokąt zaokrąglony 1"/>
            <p:cNvSpPr/>
            <p:nvPr/>
          </p:nvSpPr>
          <p:spPr>
            <a:xfrm>
              <a:off x="6296033" y="1672191"/>
              <a:ext cx="4308804" cy="308577"/>
            </a:xfrm>
            <a:prstGeom prst="roundRect">
              <a:avLst/>
            </a:prstGeom>
            <a:noFill/>
            <a:ln w="6350">
              <a:solidFill>
                <a:srgbClr val="369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b="1" dirty="0">
                  <a:solidFill>
                    <a:srgbClr val="369CB8"/>
                  </a:solidFill>
                  <a:latin typeface="Roboto" panose="02000000000000000000" pitchFamily="2" charset="0"/>
                  <a:ea typeface="Roboto" panose="02000000000000000000" pitchFamily="2" charset="0"/>
                </a:rPr>
                <a:t>Strategic </a:t>
              </a:r>
              <a:r>
                <a:rPr lang="de-DE" b="1" dirty="0" err="1">
                  <a:solidFill>
                    <a:srgbClr val="369CB8"/>
                  </a:solidFill>
                  <a:latin typeface="Roboto" panose="02000000000000000000" pitchFamily="2" charset="0"/>
                  <a:ea typeface="Roboto" panose="02000000000000000000" pitchFamily="2" charset="0"/>
                </a:rPr>
                <a:t>leadership</a:t>
              </a:r>
              <a:endParaRPr lang="de-DE" b="1" dirty="0">
                <a:solidFill>
                  <a:srgbClr val="369CB8"/>
                </a:solidFill>
                <a:latin typeface="Roboto" panose="02000000000000000000" pitchFamily="2" charset="0"/>
                <a:ea typeface="Roboto" panose="02000000000000000000" pitchFamily="2" charset="0"/>
              </a:endParaRPr>
            </a:p>
          </p:txBody>
        </p:sp>
        <p:sp>
          <p:nvSpPr>
            <p:cNvPr id="22" name="Prostokąt zaokrąglony 21"/>
            <p:cNvSpPr/>
            <p:nvPr/>
          </p:nvSpPr>
          <p:spPr>
            <a:xfrm>
              <a:off x="6296033" y="2078472"/>
              <a:ext cx="4308804" cy="1101825"/>
            </a:xfrm>
            <a:prstGeom prst="roundRect">
              <a:avLst/>
            </a:prstGeom>
            <a:solidFill>
              <a:srgbClr val="369CB8"/>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a:latin typeface="Roboto" panose="02000000000000000000" pitchFamily="2" charset="0"/>
                  <a:ea typeface="Roboto" panose="02000000000000000000" pitchFamily="2" charset="0"/>
                </a:rPr>
                <a:t>Unite! Governing Platform</a:t>
              </a:r>
              <a:endParaRPr lang="en-US" strike="sngStrike" dirty="0">
                <a:solidFill>
                  <a:srgbClr val="FF0000"/>
                </a:solidFill>
                <a:latin typeface="Roboto" panose="02000000000000000000" pitchFamily="2" charset="0"/>
                <a:ea typeface="Roboto" panose="02000000000000000000" pitchFamily="2" charset="0"/>
              </a:endParaRPr>
            </a:p>
            <a:p>
              <a:pPr lvl="0" algn="ctr"/>
              <a:r>
                <a:rPr lang="en-US" dirty="0">
                  <a:latin typeface="Roboto" panose="02000000000000000000" pitchFamily="2" charset="0"/>
                  <a:ea typeface="Roboto" panose="02000000000000000000" pitchFamily="2" charset="0"/>
                </a:rPr>
                <a:t>Unite! </a:t>
              </a:r>
              <a:r>
                <a:rPr lang="en-US" dirty="0">
                  <a:solidFill>
                    <a:schemeClr val="bg1"/>
                  </a:solidFill>
                  <a:latin typeface="Roboto" panose="02000000000000000000" pitchFamily="2" charset="0"/>
                  <a:ea typeface="Roboto" panose="02000000000000000000" pitchFamily="2" charset="0"/>
                </a:rPr>
                <a:t>Pr</a:t>
              </a:r>
              <a:r>
                <a:rPr lang="en-US" dirty="0">
                  <a:latin typeface="Roboto" panose="02000000000000000000" pitchFamily="2" charset="0"/>
                  <a:ea typeface="Roboto" panose="02000000000000000000" pitchFamily="2" charset="0"/>
                </a:rPr>
                <a:t>esident and Executive Board</a:t>
              </a:r>
            </a:p>
            <a:p>
              <a:pPr lvl="0" algn="ctr"/>
              <a:r>
                <a:rPr lang="en-US" sz="1200" dirty="0">
                  <a:latin typeface="Roboto" panose="02000000000000000000" pitchFamily="2" charset="0"/>
                  <a:ea typeface="Roboto" panose="02000000000000000000" pitchFamily="2" charset="0"/>
                </a:rPr>
                <a:t>Rectors/presidents &amp; Vice-presidents of Unite! partners </a:t>
              </a:r>
              <a:endParaRPr lang="en-US" dirty="0">
                <a:latin typeface="Roboto" panose="02000000000000000000" pitchFamily="2" charset="0"/>
                <a:ea typeface="Roboto" panose="02000000000000000000" pitchFamily="2" charset="0"/>
              </a:endParaRPr>
            </a:p>
            <a:p>
              <a:pPr lvl="0" algn="ctr"/>
              <a:r>
                <a:rPr lang="en-US" sz="1200" dirty="0">
                  <a:latin typeface="Roboto" panose="02000000000000000000" pitchFamily="2" charset="0"/>
                  <a:ea typeface="Roboto" panose="02000000000000000000" pitchFamily="2" charset="0"/>
                </a:rPr>
                <a:t>Highest decision-making body</a:t>
              </a:r>
              <a:endParaRPr lang="en-US" dirty="0">
                <a:latin typeface="Roboto" panose="02000000000000000000" pitchFamily="2" charset="0"/>
                <a:ea typeface="Roboto" panose="02000000000000000000" pitchFamily="2" charset="0"/>
              </a:endParaRPr>
            </a:p>
          </p:txBody>
        </p:sp>
      </p:grpSp>
      <p:grpSp>
        <p:nvGrpSpPr>
          <p:cNvPr id="27" name="Grupa 26"/>
          <p:cNvGrpSpPr/>
          <p:nvPr/>
        </p:nvGrpSpPr>
        <p:grpSpPr>
          <a:xfrm>
            <a:off x="6296033" y="3406652"/>
            <a:ext cx="4308804" cy="1508106"/>
            <a:chOff x="6296033" y="1672191"/>
            <a:chExt cx="4308804" cy="1508106"/>
          </a:xfrm>
        </p:grpSpPr>
        <p:sp>
          <p:nvSpPr>
            <p:cNvPr id="28" name="Prostokąt zaokrąglony 27"/>
            <p:cNvSpPr/>
            <p:nvPr/>
          </p:nvSpPr>
          <p:spPr>
            <a:xfrm>
              <a:off x="6296033" y="1672191"/>
              <a:ext cx="4308804" cy="308577"/>
            </a:xfrm>
            <a:prstGeom prst="roundRect">
              <a:avLst/>
            </a:prstGeom>
            <a:noFill/>
            <a:ln w="6350">
              <a:solidFill>
                <a:srgbClr val="4999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b="1" dirty="0" err="1">
                  <a:solidFill>
                    <a:srgbClr val="49997F"/>
                  </a:solidFill>
                  <a:latin typeface="Roboto" panose="02000000000000000000" pitchFamily="2" charset="0"/>
                  <a:ea typeface="Roboto" panose="02000000000000000000" pitchFamily="2" charset="0"/>
                </a:rPr>
                <a:t>Efficient</a:t>
              </a:r>
              <a:r>
                <a:rPr lang="de-DE" b="1" dirty="0">
                  <a:solidFill>
                    <a:srgbClr val="49997F"/>
                  </a:solidFill>
                  <a:latin typeface="Roboto" panose="02000000000000000000" pitchFamily="2" charset="0"/>
                  <a:ea typeface="Roboto" panose="02000000000000000000" pitchFamily="2" charset="0"/>
                </a:rPr>
                <a:t> </a:t>
              </a:r>
              <a:r>
                <a:rPr lang="de-DE" b="1" dirty="0" err="1">
                  <a:solidFill>
                    <a:srgbClr val="49997F"/>
                  </a:solidFill>
                  <a:latin typeface="Roboto" panose="02000000000000000000" pitchFamily="2" charset="0"/>
                  <a:ea typeface="Roboto" panose="02000000000000000000" pitchFamily="2" charset="0"/>
                </a:rPr>
                <a:t>management</a:t>
              </a:r>
              <a:endParaRPr lang="de-DE" b="1" dirty="0">
                <a:solidFill>
                  <a:srgbClr val="49997F"/>
                </a:solidFill>
                <a:latin typeface="Roboto" panose="02000000000000000000" pitchFamily="2" charset="0"/>
                <a:ea typeface="Roboto" panose="02000000000000000000" pitchFamily="2" charset="0"/>
              </a:endParaRPr>
            </a:p>
          </p:txBody>
        </p:sp>
        <p:sp>
          <p:nvSpPr>
            <p:cNvPr id="29" name="Prostokąt zaokrąglony 28"/>
            <p:cNvSpPr/>
            <p:nvPr/>
          </p:nvSpPr>
          <p:spPr>
            <a:xfrm>
              <a:off x="6296033" y="2078472"/>
              <a:ext cx="4308804" cy="1101825"/>
            </a:xfrm>
            <a:prstGeom prst="roundRect">
              <a:avLst/>
            </a:prstGeom>
            <a:solidFill>
              <a:srgbClr val="49997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a:latin typeface="Roboto" panose="02000000000000000000" pitchFamily="2" charset="0"/>
                  <a:ea typeface="Roboto" panose="02000000000000000000" pitchFamily="2" charset="0"/>
                </a:rPr>
                <a:t>Unite Steering Committee</a:t>
              </a:r>
              <a:endParaRPr lang="en-US" dirty="0">
                <a:latin typeface="Roboto" panose="02000000000000000000" pitchFamily="2" charset="0"/>
                <a:ea typeface="Roboto" panose="02000000000000000000" pitchFamily="2" charset="0"/>
              </a:endParaRPr>
            </a:p>
            <a:p>
              <a:pPr lvl="0" algn="ctr"/>
              <a:r>
                <a:rPr lang="en-US" dirty="0">
                  <a:latin typeface="Roboto" panose="02000000000000000000" pitchFamily="2" charset="0"/>
                  <a:ea typeface="Roboto" panose="02000000000000000000" pitchFamily="2" charset="0"/>
                </a:rPr>
                <a:t>Unite! Secretary General</a:t>
              </a:r>
            </a:p>
            <a:p>
              <a:pPr lvl="0" algn="ctr"/>
              <a:r>
                <a:rPr lang="en-US" dirty="0">
                  <a:latin typeface="Roboto" panose="02000000000000000000" pitchFamily="2" charset="0"/>
                  <a:ea typeface="Roboto" panose="02000000000000000000" pitchFamily="2" charset="0"/>
                </a:rPr>
                <a:t>Key </a:t>
              </a:r>
              <a:r>
                <a:rPr lang="en-US" dirty="0" err="1">
                  <a:latin typeface="Roboto" panose="02000000000000000000" pitchFamily="2" charset="0"/>
                  <a:ea typeface="Roboto" panose="02000000000000000000" pitchFamily="2" charset="0"/>
                </a:rPr>
                <a:t>Liason</a:t>
              </a:r>
              <a:r>
                <a:rPr lang="en-US" dirty="0">
                  <a:latin typeface="Roboto" panose="02000000000000000000" pitchFamily="2" charset="0"/>
                  <a:ea typeface="Roboto" panose="02000000000000000000" pitchFamily="2" charset="0"/>
                </a:rPr>
                <a:t> Officers of Unite! partners</a:t>
              </a:r>
            </a:p>
          </p:txBody>
        </p:sp>
      </p:grpSp>
      <p:grpSp>
        <p:nvGrpSpPr>
          <p:cNvPr id="8" name="Grupa 7"/>
          <p:cNvGrpSpPr/>
          <p:nvPr/>
        </p:nvGrpSpPr>
        <p:grpSpPr>
          <a:xfrm>
            <a:off x="6296033" y="5012462"/>
            <a:ext cx="4308804" cy="1508106"/>
            <a:chOff x="6296033" y="4880788"/>
            <a:chExt cx="4308804" cy="1508106"/>
          </a:xfrm>
        </p:grpSpPr>
        <p:grpSp>
          <p:nvGrpSpPr>
            <p:cNvPr id="33" name="Grupa 32"/>
            <p:cNvGrpSpPr/>
            <p:nvPr/>
          </p:nvGrpSpPr>
          <p:grpSpPr>
            <a:xfrm>
              <a:off x="6296033" y="4880788"/>
              <a:ext cx="4308804" cy="1508106"/>
              <a:chOff x="6296033" y="1672191"/>
              <a:chExt cx="4308804" cy="1508106"/>
            </a:xfrm>
          </p:grpSpPr>
          <p:sp>
            <p:nvSpPr>
              <p:cNvPr id="34" name="Prostokąt zaokrąglony 33"/>
              <p:cNvSpPr/>
              <p:nvPr/>
            </p:nvSpPr>
            <p:spPr>
              <a:xfrm>
                <a:off x="6296033" y="1672191"/>
                <a:ext cx="4308804" cy="308577"/>
              </a:xfrm>
              <a:prstGeom prst="roundRect">
                <a:avLst/>
              </a:prstGeom>
              <a:noFill/>
              <a:ln w="6350">
                <a:solidFill>
                  <a:srgbClr val="654C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b="1" dirty="0" err="1">
                    <a:solidFill>
                      <a:srgbClr val="654C88"/>
                    </a:solidFill>
                    <a:latin typeface="Roboto" panose="02000000000000000000" pitchFamily="2" charset="0"/>
                    <a:ea typeface="Roboto" panose="02000000000000000000" pitchFamily="2" charset="0"/>
                  </a:rPr>
                  <a:t>Active</a:t>
                </a:r>
                <a:r>
                  <a:rPr lang="de-DE" b="1" dirty="0">
                    <a:solidFill>
                      <a:srgbClr val="654C88"/>
                    </a:solidFill>
                    <a:latin typeface="Roboto" panose="02000000000000000000" pitchFamily="2" charset="0"/>
                    <a:ea typeface="Roboto" panose="02000000000000000000" pitchFamily="2" charset="0"/>
                  </a:rPr>
                  <a:t> </a:t>
                </a:r>
                <a:r>
                  <a:rPr lang="de-DE" b="1" dirty="0" err="1">
                    <a:solidFill>
                      <a:srgbClr val="654C88"/>
                    </a:solidFill>
                    <a:latin typeface="Roboto" panose="02000000000000000000" pitchFamily="2" charset="0"/>
                    <a:ea typeface="Roboto" panose="02000000000000000000" pitchFamily="2" charset="0"/>
                  </a:rPr>
                  <a:t>participation</a:t>
                </a:r>
                <a:endParaRPr lang="de-DE" b="1" dirty="0">
                  <a:solidFill>
                    <a:srgbClr val="654C88"/>
                  </a:solidFill>
                  <a:latin typeface="Roboto" panose="02000000000000000000" pitchFamily="2" charset="0"/>
                  <a:ea typeface="Roboto" panose="02000000000000000000" pitchFamily="2" charset="0"/>
                </a:endParaRPr>
              </a:p>
            </p:txBody>
          </p:sp>
          <p:sp>
            <p:nvSpPr>
              <p:cNvPr id="35" name="Prostokąt zaokrąglony 34"/>
              <p:cNvSpPr/>
              <p:nvPr/>
            </p:nvSpPr>
            <p:spPr>
              <a:xfrm>
                <a:off x="6296034" y="2078472"/>
                <a:ext cx="2387108" cy="1101825"/>
              </a:xfrm>
              <a:prstGeom prst="roundRect">
                <a:avLst/>
              </a:prstGeom>
              <a:solidFill>
                <a:srgbClr val="654C88"/>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a:latin typeface="Roboto" panose="02000000000000000000" pitchFamily="2" charset="0"/>
                    <a:ea typeface="Roboto" panose="02000000000000000000" pitchFamily="2" charset="0"/>
                  </a:rPr>
                  <a:t>Unite! Academic</a:t>
                </a:r>
                <a:endParaRPr lang="pl-PL" b="1" dirty="0">
                  <a:latin typeface="Roboto" panose="02000000000000000000" pitchFamily="2" charset="0"/>
                  <a:ea typeface="Roboto" panose="02000000000000000000" pitchFamily="2" charset="0"/>
                </a:endParaRPr>
              </a:p>
              <a:p>
                <a:pPr lvl="0" algn="ctr"/>
                <a:r>
                  <a:rPr lang="en-US" b="1" dirty="0">
                    <a:latin typeface="Roboto" panose="02000000000000000000" pitchFamily="2" charset="0"/>
                    <a:ea typeface="Roboto" panose="02000000000000000000" pitchFamily="2" charset="0"/>
                  </a:rPr>
                  <a:t>Forum</a:t>
                </a:r>
                <a:endParaRPr lang="en-US" dirty="0">
                  <a:latin typeface="Roboto" panose="02000000000000000000" pitchFamily="2" charset="0"/>
                  <a:ea typeface="Roboto" panose="02000000000000000000" pitchFamily="2" charset="0"/>
                </a:endParaRPr>
              </a:p>
              <a:p>
                <a:pPr lvl="0" algn="ctr"/>
                <a:r>
                  <a:rPr lang="en-US" dirty="0">
                    <a:latin typeface="Roboto" panose="02000000000000000000" pitchFamily="2" charset="0"/>
                    <a:ea typeface="Roboto" panose="02000000000000000000" pitchFamily="2" charset="0"/>
                  </a:rPr>
                  <a:t>UAF Chair</a:t>
                </a:r>
              </a:p>
              <a:p>
                <a:pPr lvl="0" algn="ctr"/>
                <a:r>
                  <a:rPr lang="en-US" dirty="0">
                    <a:latin typeface="Roboto" panose="02000000000000000000" pitchFamily="2" charset="0"/>
                    <a:ea typeface="Roboto" panose="02000000000000000000" pitchFamily="2" charset="0"/>
                  </a:rPr>
                  <a:t>Academic &amp; institutional representatives </a:t>
                </a:r>
              </a:p>
            </p:txBody>
          </p:sp>
        </p:grpSp>
        <p:sp>
          <p:nvSpPr>
            <p:cNvPr id="36" name="Prostokąt zaokrąglony 35"/>
            <p:cNvSpPr/>
            <p:nvPr/>
          </p:nvSpPr>
          <p:spPr>
            <a:xfrm>
              <a:off x="8683142" y="5287069"/>
              <a:ext cx="1921695" cy="1101825"/>
            </a:xfrm>
            <a:prstGeom prst="roundRect">
              <a:avLst/>
            </a:prstGeom>
            <a:solidFill>
              <a:srgbClr val="654C88"/>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pl-PL" b="1" dirty="0">
                  <a:latin typeface="Roboto" panose="02000000000000000000" pitchFamily="2" charset="0"/>
                  <a:ea typeface="Roboto" panose="02000000000000000000" pitchFamily="2" charset="0"/>
                </a:rPr>
                <a:t> </a:t>
              </a:r>
              <a:r>
                <a:rPr lang="en-US" b="1" dirty="0">
                  <a:latin typeface="Roboto" panose="02000000000000000000" pitchFamily="2" charset="0"/>
                  <a:ea typeface="Roboto" panose="02000000000000000000" pitchFamily="2" charset="0"/>
                </a:rPr>
                <a:t>SURE!</a:t>
              </a:r>
              <a:endParaRPr lang="en-US" dirty="0">
                <a:latin typeface="Roboto" panose="02000000000000000000" pitchFamily="2" charset="0"/>
                <a:ea typeface="Roboto" panose="02000000000000000000" pitchFamily="2" charset="0"/>
              </a:endParaRPr>
            </a:p>
            <a:p>
              <a:pPr lvl="0" algn="ctr"/>
              <a:r>
                <a:rPr lang="en-US" dirty="0">
                  <a:latin typeface="Roboto" panose="02000000000000000000" pitchFamily="2" charset="0"/>
                  <a:ea typeface="Roboto" panose="02000000000000000000" pitchFamily="2" charset="0"/>
                </a:rPr>
                <a:t>Spokes persons</a:t>
              </a:r>
            </a:p>
            <a:p>
              <a:pPr lvl="0" algn="ctr"/>
              <a:r>
                <a:rPr lang="en-US" dirty="0">
                  <a:latin typeface="Roboto" panose="02000000000000000000" pitchFamily="2" charset="0"/>
                  <a:ea typeface="Roboto" panose="02000000000000000000" pitchFamily="2" charset="0"/>
                </a:rPr>
                <a:t>Unite! Student Forum</a:t>
              </a:r>
              <a:endParaRPr lang="en-US" dirty="0">
                <a:solidFill>
                  <a:srgbClr val="000000"/>
                </a:solidFill>
                <a:ea typeface="Arial"/>
                <a:cs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65"/>
          <p:cNvSpPr txBox="1">
            <a:spLocks noGrp="1"/>
          </p:cNvSpPr>
          <p:nvPr>
            <p:ph type="body" idx="2"/>
          </p:nvPr>
        </p:nvSpPr>
        <p:spPr>
          <a:xfrm>
            <a:off x="361200" y="2086377"/>
            <a:ext cx="5595464" cy="4411623"/>
          </a:xfrm>
          <a:prstGeom prst="rect">
            <a:avLst/>
          </a:prstGeom>
          <a:noFill/>
          <a:ln>
            <a:noFill/>
          </a:ln>
        </p:spPr>
        <p:txBody>
          <a:bodyPr spcFirstLastPara="1" wrap="square" lIns="0" tIns="0" rIns="0" bIns="0" anchor="t" anchorCtr="0">
            <a:noAutofit/>
          </a:bodyPr>
          <a:lstStyle/>
          <a:p>
            <a:pPr marL="457200" lvl="0" indent="-342900" algn="l" rtl="0">
              <a:lnSpc>
                <a:spcPct val="100000"/>
              </a:lnSpc>
              <a:spcBef>
                <a:spcPts val="1200"/>
              </a:spcBef>
              <a:spcAft>
                <a:spcPts val="0"/>
              </a:spcAft>
              <a:buSzPts val="1800"/>
              <a:buChar char="•"/>
            </a:pPr>
            <a:r>
              <a:rPr lang="de-DE" dirty="0">
                <a:latin typeface="Roboto" panose="02000000000000000000" pitchFamily="2" charset="0"/>
                <a:ea typeface="Roboto" panose="02000000000000000000" pitchFamily="2" charset="0"/>
              </a:rPr>
              <a:t>Main </a:t>
            </a:r>
            <a:r>
              <a:rPr lang="de-DE" dirty="0" err="1">
                <a:latin typeface="Roboto" panose="02000000000000000000" pitchFamily="2" charset="0"/>
                <a:ea typeface="Roboto" panose="02000000000000000000" pitchFamily="2" charset="0"/>
              </a:rPr>
              <a:t>Unite</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community</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event</a:t>
            </a:r>
            <a:endParaRPr dirty="0">
              <a:latin typeface="Roboto" panose="02000000000000000000" pitchFamily="2" charset="0"/>
              <a:ea typeface="Roboto" panose="02000000000000000000" pitchFamily="2" charset="0"/>
            </a:endParaRPr>
          </a:p>
          <a:p>
            <a:pPr marL="457200" lvl="0" indent="-342900" algn="l" rtl="0">
              <a:lnSpc>
                <a:spcPct val="100000"/>
              </a:lnSpc>
              <a:spcBef>
                <a:spcPts val="1200"/>
              </a:spcBef>
              <a:spcAft>
                <a:spcPts val="0"/>
              </a:spcAft>
              <a:buSzPts val="1800"/>
              <a:buChar char="•"/>
            </a:pPr>
            <a:r>
              <a:rPr lang="de-DE" dirty="0">
                <a:latin typeface="Roboto" panose="02000000000000000000" pitchFamily="2" charset="0"/>
                <a:ea typeface="Roboto" panose="02000000000000000000" pitchFamily="2" charset="0"/>
              </a:rPr>
              <a:t>Semi-annual </a:t>
            </a:r>
            <a:r>
              <a:rPr lang="de-DE" dirty="0" err="1">
                <a:latin typeface="Roboto" panose="02000000000000000000" pitchFamily="2" charset="0"/>
                <a:ea typeface="Roboto" panose="02000000000000000000" pitchFamily="2" charset="0"/>
              </a:rPr>
              <a:t>meetings</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to</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gather</a:t>
            </a:r>
            <a:r>
              <a:rPr lang="de-DE" dirty="0">
                <a:latin typeface="Roboto" panose="02000000000000000000" pitchFamily="2" charset="0"/>
                <a:ea typeface="Roboto" panose="02000000000000000000" pitchFamily="2" charset="0"/>
              </a:rPr>
              <a:t> all </a:t>
            </a:r>
            <a:r>
              <a:rPr lang="de-DE" dirty="0" err="1">
                <a:latin typeface="Roboto" panose="02000000000000000000" pitchFamily="2" charset="0"/>
                <a:ea typeface="Roboto" panose="02000000000000000000" pitchFamily="2" charset="0"/>
              </a:rPr>
              <a:t>Unite</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communities</a:t>
            </a:r>
            <a:r>
              <a:rPr lang="de-DE" dirty="0">
                <a:latin typeface="Roboto" panose="02000000000000000000" pitchFamily="2" charset="0"/>
                <a:ea typeface="Roboto" panose="02000000000000000000" pitchFamily="2" charset="0"/>
              </a:rPr>
              <a:t> and </a:t>
            </a:r>
            <a:r>
              <a:rPr lang="de-DE" dirty="0" err="1">
                <a:latin typeface="Roboto" panose="02000000000000000000" pitchFamily="2" charset="0"/>
                <a:ea typeface="Roboto" panose="02000000000000000000" pitchFamily="2" charset="0"/>
              </a:rPr>
              <a:t>stakeholders</a:t>
            </a:r>
            <a:endParaRPr dirty="0">
              <a:latin typeface="Roboto" panose="02000000000000000000" pitchFamily="2" charset="0"/>
              <a:ea typeface="Roboto" panose="02000000000000000000" pitchFamily="2" charset="0"/>
            </a:endParaRPr>
          </a:p>
          <a:p>
            <a:pPr marL="457200" lvl="0" indent="-342900" algn="l" rtl="0">
              <a:lnSpc>
                <a:spcPct val="100000"/>
              </a:lnSpc>
              <a:spcBef>
                <a:spcPts val="1200"/>
              </a:spcBef>
              <a:spcAft>
                <a:spcPts val="0"/>
              </a:spcAft>
              <a:buSzPts val="1800"/>
              <a:buChar char="•"/>
            </a:pPr>
            <a:r>
              <a:rPr lang="de-DE" dirty="0">
                <a:latin typeface="Roboto" panose="02000000000000000000" pitchFamily="2" charset="0"/>
                <a:ea typeface="Roboto" panose="02000000000000000000" pitchFamily="2" charset="0"/>
              </a:rPr>
              <a:t>Work </a:t>
            </a:r>
            <a:r>
              <a:rPr lang="de-DE" dirty="0" err="1">
                <a:latin typeface="Roboto" panose="02000000000000000000" pitchFamily="2" charset="0"/>
                <a:ea typeface="Roboto" panose="02000000000000000000" pitchFamily="2" charset="0"/>
              </a:rPr>
              <a:t>meetings</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community</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building</a:t>
            </a:r>
            <a:r>
              <a:rPr lang="de-DE" dirty="0">
                <a:latin typeface="Roboto" panose="02000000000000000000" pitchFamily="2" charset="0"/>
                <a:ea typeface="Roboto" panose="02000000000000000000" pitchFamily="2" charset="0"/>
              </a:rPr>
              <a:t>,</a:t>
            </a:r>
            <a:br>
              <a:rPr lang="de-DE" dirty="0">
                <a:latin typeface="Roboto" panose="02000000000000000000" pitchFamily="2" charset="0"/>
                <a:ea typeface="Roboto" panose="02000000000000000000" pitchFamily="2" charset="0"/>
              </a:rPr>
            </a:br>
            <a:r>
              <a:rPr lang="de-DE" dirty="0" err="1">
                <a:latin typeface="Roboto" panose="02000000000000000000" pitchFamily="2" charset="0"/>
                <a:ea typeface="Roboto" panose="02000000000000000000" pitchFamily="2" charset="0"/>
              </a:rPr>
              <a:t>sharing</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of</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results</a:t>
            </a:r>
            <a:r>
              <a:rPr lang="de-DE" dirty="0">
                <a:latin typeface="Roboto" panose="02000000000000000000" pitchFamily="2" charset="0"/>
                <a:ea typeface="Roboto" panose="02000000000000000000" pitchFamily="2" charset="0"/>
              </a:rPr>
              <a:t> and </a:t>
            </a:r>
            <a:r>
              <a:rPr lang="de-DE" dirty="0" err="1">
                <a:latin typeface="Roboto" panose="02000000000000000000" pitchFamily="2" charset="0"/>
                <a:ea typeface="Roboto" panose="02000000000000000000" pitchFamily="2" charset="0"/>
              </a:rPr>
              <a:t>planning</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for</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the</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future</a:t>
            </a:r>
            <a:r>
              <a:rPr lang="de-DE" dirty="0">
                <a:latin typeface="Roboto" panose="02000000000000000000" pitchFamily="2" charset="0"/>
                <a:ea typeface="Roboto" panose="02000000000000000000" pitchFamily="2" charset="0"/>
              </a:rPr>
              <a:t> </a:t>
            </a:r>
            <a:endParaRPr dirty="0">
              <a:latin typeface="Roboto" panose="02000000000000000000" pitchFamily="2" charset="0"/>
              <a:ea typeface="Roboto" panose="02000000000000000000" pitchFamily="2" charset="0"/>
            </a:endParaRPr>
          </a:p>
          <a:p>
            <a:pPr marL="457200" lvl="0" indent="-342900" algn="l" rtl="0">
              <a:lnSpc>
                <a:spcPct val="100000"/>
              </a:lnSpc>
              <a:spcBef>
                <a:spcPts val="1200"/>
              </a:spcBef>
              <a:spcAft>
                <a:spcPts val="0"/>
              </a:spcAft>
              <a:buSzPts val="1800"/>
              <a:buChar char="•"/>
            </a:pPr>
            <a:r>
              <a:rPr lang="de-DE" dirty="0" err="1">
                <a:latin typeface="Roboto" panose="02000000000000000000" pitchFamily="2" charset="0"/>
                <a:ea typeface="Roboto" panose="02000000000000000000" pitchFamily="2" charset="0"/>
              </a:rPr>
              <a:t>Hosted</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by</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the</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alliance</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universities</a:t>
            </a:r>
            <a:br>
              <a:rPr lang="de-DE" dirty="0">
                <a:latin typeface="Roboto" panose="02000000000000000000" pitchFamily="2" charset="0"/>
                <a:ea typeface="Roboto" panose="02000000000000000000" pitchFamily="2" charset="0"/>
              </a:rPr>
            </a:br>
            <a:r>
              <a:rPr lang="de-DE" dirty="0">
                <a:latin typeface="Roboto" panose="02000000000000000000" pitchFamily="2" charset="0"/>
                <a:ea typeface="Roboto" panose="02000000000000000000" pitchFamily="2" charset="0"/>
              </a:rPr>
              <a:t>in </a:t>
            </a:r>
            <a:r>
              <a:rPr lang="de-DE" dirty="0" err="1">
                <a:latin typeface="Roboto" panose="02000000000000000000" pitchFamily="2" charset="0"/>
                <a:ea typeface="Roboto" panose="02000000000000000000" pitchFamily="2" charset="0"/>
              </a:rPr>
              <a:t>succession</a:t>
            </a:r>
            <a:endParaRPr dirty="0">
              <a:latin typeface="Roboto" panose="02000000000000000000" pitchFamily="2" charset="0"/>
              <a:ea typeface="Roboto" panose="02000000000000000000" pitchFamily="2" charset="0"/>
            </a:endParaRPr>
          </a:p>
        </p:txBody>
      </p:sp>
      <p:sp>
        <p:nvSpPr>
          <p:cNvPr id="191" name="Google Shape;191;p65"/>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de-DE">
                <a:latin typeface="Roboto" panose="02000000000000000000" pitchFamily="2" charset="0"/>
                <a:ea typeface="Roboto" panose="02000000000000000000" pitchFamily="2" charset="0"/>
              </a:rPr>
              <a:t>Unite! Dialogues </a:t>
            </a:r>
            <a:r>
              <a:rPr lang="de-DE">
                <a:latin typeface="Roboto" panose="02000000000000000000" pitchFamily="2" charset="0"/>
                <a:ea typeface="Roboto" panose="02000000000000000000" pitchFamily="2" charset="0"/>
                <a:cs typeface="Calibri"/>
                <a:sym typeface="Calibri"/>
              </a:rPr>
              <a:t> </a:t>
            </a:r>
            <a:br>
              <a:rPr lang="de-DE">
                <a:latin typeface="Roboto" panose="02000000000000000000" pitchFamily="2" charset="0"/>
                <a:ea typeface="Roboto" panose="02000000000000000000" pitchFamily="2" charset="0"/>
                <a:cs typeface="Calibri"/>
                <a:sym typeface="Calibri"/>
              </a:rPr>
            </a:br>
            <a:endParaRPr>
              <a:latin typeface="Roboto" panose="02000000000000000000" pitchFamily="2" charset="0"/>
              <a:ea typeface="Roboto" panose="02000000000000000000" pitchFamily="2" charset="0"/>
              <a:cs typeface="Calibri"/>
              <a:sym typeface="Calibri"/>
            </a:endParaRPr>
          </a:p>
        </p:txBody>
      </p:sp>
      <p:pic>
        <p:nvPicPr>
          <p:cNvPr id="2050" name="Picture 2" descr="https://lh7-eu.googleusercontent.com/slidesz/AGV_vUfcWf1rfMnDuy58on3Y1iBrYGpv4PPVywxOxroOxAKRIPh6hbd4bQzom12FRITAk2DB_aHPLCirYPalL3vZvcFIUMgY701SMwj9oXdQCGQwWuQkAD7p0zqOafZIe1YSMxfBVhWtK2jBFoGVoIaA5dolmJg6frZ4pBqhuByu8E4yHw=nw?key=c9RtZpibiyBcXwAWUjDmrA">
            <a:extLst>
              <a:ext uri="{FF2B5EF4-FFF2-40B4-BE49-F238E27FC236}">
                <a16:creationId xmlns:a16="http://schemas.microsoft.com/office/drawing/2014/main" id="{ED1D028A-9379-48E3-9199-69057ADBB5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6664" y="1859881"/>
            <a:ext cx="5748770" cy="4552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9" name="Google Shape;199;p66"/>
          <p:cNvSpPr txBox="1">
            <a:spLocks noGrp="1"/>
          </p:cNvSpPr>
          <p:nvPr>
            <p:ph type="title"/>
          </p:nvPr>
        </p:nvSpPr>
        <p:spPr>
          <a:xfrm>
            <a:off x="361200" y="842150"/>
            <a:ext cx="5734800" cy="830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de-DE">
                <a:latin typeface="Roboto" panose="02000000000000000000" pitchFamily="2" charset="0"/>
                <a:ea typeface="Roboto" panose="02000000000000000000" pitchFamily="2" charset="0"/>
              </a:rPr>
              <a:t>What do we work on?  </a:t>
            </a:r>
            <a:r>
              <a:rPr lang="de-DE">
                <a:latin typeface="Roboto" panose="02000000000000000000" pitchFamily="2" charset="0"/>
                <a:ea typeface="Roboto" panose="02000000000000000000" pitchFamily="2" charset="0"/>
                <a:cs typeface="Calibri"/>
                <a:sym typeface="Calibri"/>
              </a:rPr>
              <a:t> </a:t>
            </a:r>
            <a:br>
              <a:rPr lang="de-DE">
                <a:latin typeface="Roboto" panose="02000000000000000000" pitchFamily="2" charset="0"/>
                <a:ea typeface="Roboto" panose="02000000000000000000" pitchFamily="2" charset="0"/>
                <a:cs typeface="Calibri"/>
                <a:sym typeface="Calibri"/>
              </a:rPr>
            </a:br>
            <a:endParaRPr>
              <a:latin typeface="Roboto" panose="02000000000000000000" pitchFamily="2" charset="0"/>
              <a:ea typeface="Roboto" panose="02000000000000000000" pitchFamily="2" charset="0"/>
              <a:cs typeface="Calibri"/>
              <a:sym typeface="Calibri"/>
            </a:endParaRPr>
          </a:p>
        </p:txBody>
      </p:sp>
      <p:sp>
        <p:nvSpPr>
          <p:cNvPr id="10" name="Prostokąt 9"/>
          <p:cNvSpPr/>
          <p:nvPr/>
        </p:nvSpPr>
        <p:spPr>
          <a:xfrm>
            <a:off x="2285994" y="3119403"/>
            <a:ext cx="2434730" cy="243473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2" name="Prostokąt 11"/>
          <p:cNvSpPr/>
          <p:nvPr/>
        </p:nvSpPr>
        <p:spPr>
          <a:xfrm>
            <a:off x="4986861" y="3119403"/>
            <a:ext cx="2434730" cy="243473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Prostokąt 13"/>
          <p:cNvSpPr/>
          <p:nvPr/>
        </p:nvSpPr>
        <p:spPr>
          <a:xfrm>
            <a:off x="7687728" y="3119403"/>
            <a:ext cx="2446656" cy="2446656"/>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Google Shape;143;p61"/>
          <p:cNvSpPr txBox="1">
            <a:spLocks noGrp="1"/>
          </p:cNvSpPr>
          <p:nvPr>
            <p:ph type="body" idx="2"/>
          </p:nvPr>
        </p:nvSpPr>
        <p:spPr>
          <a:xfrm>
            <a:off x="7714275" y="3267679"/>
            <a:ext cx="2393561" cy="828046"/>
          </a:xfrm>
          <a:prstGeom prst="rect">
            <a:avLst/>
          </a:prstGeom>
          <a:noFill/>
          <a:ln>
            <a:noFill/>
          </a:ln>
        </p:spPr>
        <p:txBody>
          <a:bodyPr spcFirstLastPara="1" wrap="square" lIns="0" tIns="0" rIns="0" bIns="0" anchor="t" anchorCtr="0">
            <a:noAutofit/>
          </a:bodyPr>
          <a:lstStyle/>
          <a:p>
            <a:pPr marL="0" lvl="0" indent="0" algn="ctr">
              <a:buNone/>
            </a:pPr>
            <a:r>
              <a:rPr lang="ca-ES" sz="1600" dirty="0">
                <a:solidFill>
                  <a:schemeClr val="lt1"/>
                </a:solidFill>
                <a:latin typeface="Roboto" panose="02000000000000000000" pitchFamily="2" charset="0"/>
                <a:ea typeface="Roboto" panose="02000000000000000000" pitchFamily="2" charset="0"/>
              </a:rPr>
              <a:t>Student </a:t>
            </a:r>
            <a:r>
              <a:rPr lang="en-GB" sz="1600" dirty="0">
                <a:solidFill>
                  <a:schemeClr val="lt1"/>
                </a:solidFill>
                <a:latin typeface="Roboto" panose="02000000000000000000" pitchFamily="2" charset="0"/>
                <a:ea typeface="Roboto" panose="02000000000000000000" pitchFamily="2" charset="0"/>
              </a:rPr>
              <a:t>mobility</a:t>
            </a:r>
          </a:p>
        </p:txBody>
      </p:sp>
      <p:sp>
        <p:nvSpPr>
          <p:cNvPr id="9" name="Google Shape;143;p61"/>
          <p:cNvSpPr txBox="1">
            <a:spLocks noGrp="1"/>
          </p:cNvSpPr>
          <p:nvPr>
            <p:ph type="body" idx="2"/>
          </p:nvPr>
        </p:nvSpPr>
        <p:spPr>
          <a:xfrm>
            <a:off x="2285994" y="3267679"/>
            <a:ext cx="2393561" cy="828046"/>
          </a:xfrm>
          <a:prstGeom prst="rect">
            <a:avLst/>
          </a:prstGeom>
          <a:noFill/>
          <a:ln>
            <a:noFill/>
          </a:ln>
        </p:spPr>
        <p:txBody>
          <a:bodyPr spcFirstLastPara="1" wrap="square" lIns="0" tIns="0" rIns="0" bIns="0" anchor="t" anchorCtr="0">
            <a:noAutofit/>
          </a:bodyPr>
          <a:lstStyle/>
          <a:p>
            <a:pPr marL="0" indent="0" algn="ctr">
              <a:buNone/>
            </a:pPr>
            <a:r>
              <a:rPr lang="de-DE" sz="1600" dirty="0">
                <a:solidFill>
                  <a:schemeClr val="lt1"/>
                </a:solidFill>
                <a:latin typeface="Roboto" panose="02000000000000000000" pitchFamily="2" charset="0"/>
                <a:ea typeface="Roboto" panose="02000000000000000000" pitchFamily="2" charset="0"/>
              </a:rPr>
              <a:t>Joint </a:t>
            </a:r>
            <a:r>
              <a:rPr lang="de-DE" sz="1600" dirty="0" err="1">
                <a:solidFill>
                  <a:schemeClr val="lt1"/>
                </a:solidFill>
                <a:latin typeface="Roboto" panose="02000000000000000000" pitchFamily="2" charset="0"/>
                <a:ea typeface="Roboto" panose="02000000000000000000" pitchFamily="2" charset="0"/>
              </a:rPr>
              <a:t>teaching</a:t>
            </a:r>
            <a:endParaRPr lang="de-DE" sz="1600" dirty="0">
              <a:solidFill>
                <a:schemeClr val="lt1"/>
              </a:solidFill>
              <a:latin typeface="Roboto" panose="02000000000000000000" pitchFamily="2" charset="0"/>
              <a:ea typeface="Roboto" panose="02000000000000000000" pitchFamily="2" charset="0"/>
            </a:endParaRPr>
          </a:p>
        </p:txBody>
      </p:sp>
      <p:sp>
        <p:nvSpPr>
          <p:cNvPr id="16" name="Google Shape;143;p61"/>
          <p:cNvSpPr txBox="1">
            <a:spLocks noGrp="1"/>
          </p:cNvSpPr>
          <p:nvPr>
            <p:ph type="body" idx="2"/>
          </p:nvPr>
        </p:nvSpPr>
        <p:spPr>
          <a:xfrm>
            <a:off x="5006352" y="3267679"/>
            <a:ext cx="2393561" cy="828046"/>
          </a:xfrm>
          <a:prstGeom prst="rect">
            <a:avLst/>
          </a:prstGeom>
          <a:noFill/>
          <a:ln>
            <a:noFill/>
          </a:ln>
        </p:spPr>
        <p:txBody>
          <a:bodyPr spcFirstLastPara="1" wrap="square" lIns="0" tIns="0" rIns="0" bIns="0" anchor="t" anchorCtr="0">
            <a:noAutofit/>
          </a:bodyPr>
          <a:lstStyle/>
          <a:p>
            <a:pPr marL="0" indent="0" algn="ctr">
              <a:buNone/>
            </a:pPr>
            <a:r>
              <a:rPr lang="de-DE" sz="1600" dirty="0">
                <a:solidFill>
                  <a:schemeClr val="lt1"/>
                </a:solidFill>
                <a:latin typeface="Roboto" panose="02000000000000000000" pitchFamily="2" charset="0"/>
                <a:ea typeface="Roboto" panose="02000000000000000000" pitchFamily="2" charset="0"/>
              </a:rPr>
              <a:t>Joint </a:t>
            </a:r>
            <a:r>
              <a:rPr lang="de-DE" sz="1600" dirty="0" err="1">
                <a:solidFill>
                  <a:schemeClr val="lt1"/>
                </a:solidFill>
                <a:latin typeface="Roboto" panose="02000000000000000000" pitchFamily="2" charset="0"/>
                <a:ea typeface="Roboto" panose="02000000000000000000" pitchFamily="2" charset="0"/>
              </a:rPr>
              <a:t>research</a:t>
            </a:r>
            <a:endParaRPr lang="pl-PL" sz="1600" dirty="0">
              <a:solidFill>
                <a:schemeClr val="lt1"/>
              </a:solidFill>
              <a:latin typeface="Roboto" panose="02000000000000000000" pitchFamily="2" charset="0"/>
              <a:ea typeface="Roboto" panose="02000000000000000000" pitchFamily="2" charset="0"/>
            </a:endParaRPr>
          </a:p>
          <a:p>
            <a:pPr marL="0" indent="0" algn="ctr">
              <a:buNone/>
            </a:pPr>
            <a:r>
              <a:rPr lang="de-DE" sz="1600" dirty="0" err="1">
                <a:solidFill>
                  <a:schemeClr val="lt1"/>
                </a:solidFill>
                <a:latin typeface="Roboto" panose="02000000000000000000" pitchFamily="2" charset="0"/>
                <a:ea typeface="Roboto" panose="02000000000000000000" pitchFamily="2" charset="0"/>
              </a:rPr>
              <a:t>and</a:t>
            </a:r>
            <a:r>
              <a:rPr lang="de-DE" sz="1600" dirty="0">
                <a:solidFill>
                  <a:schemeClr val="lt1"/>
                </a:solidFill>
                <a:latin typeface="Roboto" panose="02000000000000000000" pitchFamily="2" charset="0"/>
                <a:ea typeface="Roboto" panose="02000000000000000000" pitchFamily="2" charset="0"/>
              </a:rPr>
              <a:t> </a:t>
            </a:r>
            <a:r>
              <a:rPr lang="de-DE" sz="1600" dirty="0" err="1">
                <a:solidFill>
                  <a:schemeClr val="lt1"/>
                </a:solidFill>
                <a:latin typeface="Roboto" panose="02000000000000000000" pitchFamily="2" charset="0"/>
                <a:ea typeface="Roboto" panose="02000000000000000000" pitchFamily="2" charset="0"/>
              </a:rPr>
              <a:t>innovation</a:t>
            </a:r>
            <a:endParaRPr lang="de-DE" sz="1600" dirty="0">
              <a:solidFill>
                <a:schemeClr val="lt1"/>
              </a:solidFill>
              <a:latin typeface="Roboto" panose="02000000000000000000" pitchFamily="2" charset="0"/>
              <a:ea typeface="Roboto" panose="02000000000000000000" pitchFamily="2"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9" name="Google Shape;209;p67"/>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de-DE" dirty="0">
                <a:latin typeface="Roboto" panose="02000000000000000000" pitchFamily="2" charset="0"/>
                <a:ea typeface="Roboto" panose="02000000000000000000" pitchFamily="2" charset="0"/>
              </a:rPr>
              <a:t>Open </a:t>
            </a:r>
            <a:r>
              <a:rPr lang="de-DE" dirty="0" err="1">
                <a:latin typeface="Roboto" panose="02000000000000000000" pitchFamily="2" charset="0"/>
                <a:ea typeface="Roboto" panose="02000000000000000000" pitchFamily="2" charset="0"/>
              </a:rPr>
              <a:t>activities</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and</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offers</a:t>
            </a:r>
            <a:br>
              <a:rPr lang="de-DE" dirty="0">
                <a:latin typeface="Roboto" panose="02000000000000000000" pitchFamily="2" charset="0"/>
                <a:ea typeface="Roboto" panose="02000000000000000000" pitchFamily="2" charset="0"/>
                <a:cs typeface="Calibri"/>
                <a:sym typeface="Calibri"/>
              </a:rPr>
            </a:br>
            <a:endParaRPr dirty="0">
              <a:latin typeface="Roboto" panose="02000000000000000000" pitchFamily="2" charset="0"/>
              <a:ea typeface="Roboto" panose="02000000000000000000" pitchFamily="2" charset="0"/>
              <a:cs typeface="Calibri"/>
              <a:sym typeface="Calibri"/>
            </a:endParaRPr>
          </a:p>
        </p:txBody>
      </p:sp>
      <p:sp>
        <p:nvSpPr>
          <p:cNvPr id="211" name="Google Shape;211;p67"/>
          <p:cNvSpPr txBox="1">
            <a:spLocks noGrp="1"/>
          </p:cNvSpPr>
          <p:nvPr>
            <p:ph type="body" idx="2"/>
          </p:nvPr>
        </p:nvSpPr>
        <p:spPr>
          <a:xfrm>
            <a:off x="992569" y="2108149"/>
            <a:ext cx="10504921" cy="4411623"/>
          </a:xfrm>
          <a:prstGeom prst="rect">
            <a:avLst/>
          </a:prstGeom>
          <a:noFill/>
          <a:ln>
            <a:noFill/>
          </a:ln>
        </p:spPr>
        <p:txBody>
          <a:bodyPr spcFirstLastPara="1" wrap="square" lIns="0" tIns="0" rIns="0" bIns="0" anchor="t" anchorCtr="0">
            <a:noAutofit/>
          </a:bodyPr>
          <a:lstStyle/>
          <a:p>
            <a:pPr marL="114300" lvl="0" indent="0" algn="just" rtl="0">
              <a:lnSpc>
                <a:spcPct val="100000"/>
              </a:lnSpc>
              <a:spcBef>
                <a:spcPts val="600"/>
              </a:spcBef>
              <a:spcAft>
                <a:spcPts val="0"/>
              </a:spcAft>
              <a:buSzPts val="1800"/>
              <a:buNone/>
            </a:pPr>
            <a:r>
              <a:rPr lang="de-DE" dirty="0">
                <a:latin typeface="Roboto" panose="02000000000000000000" pitchFamily="2" charset="0"/>
                <a:ea typeface="Roboto" panose="02000000000000000000" pitchFamily="2" charset="0"/>
              </a:rPr>
              <a:t>The </a:t>
            </a:r>
            <a:r>
              <a:rPr lang="de-DE" dirty="0" err="1">
                <a:latin typeface="Roboto" panose="02000000000000000000" pitchFamily="2" charset="0"/>
                <a:ea typeface="Roboto" panose="02000000000000000000" pitchFamily="2" charset="0"/>
              </a:rPr>
              <a:t>activities</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and</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offers</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are</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constantly</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evolving</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They</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are</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collaborative</a:t>
            </a:r>
            <a:r>
              <a:rPr lang="de-DE" dirty="0">
                <a:latin typeface="Roboto" panose="02000000000000000000" pitchFamily="2" charset="0"/>
                <a:ea typeface="Roboto" panose="02000000000000000000" pitchFamily="2" charset="0"/>
              </a:rPr>
              <a:t>, and </a:t>
            </a:r>
            <a:r>
              <a:rPr lang="de-DE" dirty="0" err="1">
                <a:latin typeface="Roboto" panose="02000000000000000000" pitchFamily="2" charset="0"/>
                <a:ea typeface="Roboto" panose="02000000000000000000" pitchFamily="2" charset="0"/>
              </a:rPr>
              <a:t>involve</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two</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or</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more</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Unite</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universities</a:t>
            </a:r>
            <a:endParaRPr dirty="0">
              <a:latin typeface="Roboto" panose="02000000000000000000" pitchFamily="2" charset="0"/>
              <a:ea typeface="Roboto" panose="02000000000000000000" pitchFamily="2" charset="0"/>
            </a:endParaRPr>
          </a:p>
        </p:txBody>
      </p:sp>
      <p:grpSp>
        <p:nvGrpSpPr>
          <p:cNvPr id="2" name="Grupa 1"/>
          <p:cNvGrpSpPr/>
          <p:nvPr/>
        </p:nvGrpSpPr>
        <p:grpSpPr>
          <a:xfrm>
            <a:off x="2314486" y="2950761"/>
            <a:ext cx="7563027" cy="3354314"/>
            <a:chOff x="1974774" y="2999313"/>
            <a:chExt cx="7563027" cy="3354314"/>
          </a:xfrm>
        </p:grpSpPr>
        <p:sp>
          <p:nvSpPr>
            <p:cNvPr id="7" name="Prostokąt zaokrąglony 6"/>
            <p:cNvSpPr/>
            <p:nvPr/>
          </p:nvSpPr>
          <p:spPr>
            <a:xfrm>
              <a:off x="2063635" y="3010699"/>
              <a:ext cx="3665628" cy="1641767"/>
            </a:xfrm>
            <a:prstGeom prst="roundRect">
              <a:avLst/>
            </a:prstGeom>
            <a:solidFill>
              <a:srgbClr val="369CB8"/>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SzPts val="1600"/>
              </a:pPr>
              <a:r>
                <a:rPr lang="en-US" sz="2000" b="1" dirty="0">
                  <a:solidFill>
                    <a:schemeClr val="bg1"/>
                  </a:solidFill>
                  <a:latin typeface="Roboto"/>
                  <a:ea typeface="Roboto"/>
                  <a:cs typeface="Arial"/>
                </a:rPr>
                <a:t>Students</a:t>
              </a:r>
              <a:endParaRPr lang="en-US" sz="2000" b="1" dirty="0">
                <a:solidFill>
                  <a:schemeClr val="bg1"/>
                </a:solidFill>
                <a:latin typeface="Roboto" panose="02000000000000000000" pitchFamily="2" charset="0"/>
                <a:ea typeface="Roboto" panose="02000000000000000000" pitchFamily="2" charset="0"/>
                <a:cs typeface="Arial"/>
              </a:endParaRPr>
            </a:p>
            <a:p>
              <a:pPr marL="742950" lvl="2" indent="-285750">
                <a:buClr>
                  <a:schemeClr val="bg1"/>
                </a:buClr>
                <a:buSzPts val="1800"/>
                <a:buFont typeface="Arial"/>
                <a:buChar char="•"/>
              </a:pPr>
              <a:r>
                <a:rPr lang="en-US" dirty="0">
                  <a:solidFill>
                    <a:schemeClr val="bg1"/>
                  </a:solidFill>
                  <a:latin typeface="Roboto"/>
                  <a:ea typeface="Roboto"/>
                  <a:cs typeface="Arial"/>
                </a:rPr>
                <a:t>Virtual and blended courses</a:t>
              </a:r>
            </a:p>
            <a:p>
              <a:pPr marL="742950" lvl="2" indent="-285750">
                <a:buClr>
                  <a:schemeClr val="bg1"/>
                </a:buClr>
                <a:buSzPts val="1800"/>
                <a:buFont typeface="Arial"/>
                <a:buChar char="•"/>
              </a:pPr>
              <a:r>
                <a:rPr lang="en-US" dirty="0">
                  <a:solidFill>
                    <a:schemeClr val="bg1"/>
                  </a:solidFill>
                  <a:latin typeface="Roboto"/>
                  <a:ea typeface="Roboto"/>
                  <a:cs typeface="Arial"/>
                </a:rPr>
                <a:t>Summer and winter schools </a:t>
              </a:r>
            </a:p>
            <a:p>
              <a:pPr marL="742950" lvl="2" indent="-285750">
                <a:buClr>
                  <a:schemeClr val="bg1"/>
                </a:buClr>
                <a:buSzPts val="1800"/>
                <a:buFont typeface="Arial"/>
                <a:buChar char="•"/>
              </a:pPr>
              <a:r>
                <a:rPr lang="en-US" dirty="0">
                  <a:solidFill>
                    <a:schemeClr val="bg1"/>
                  </a:solidFill>
                  <a:latin typeface="Roboto"/>
                  <a:ea typeface="Roboto"/>
                  <a:cs typeface="Arial"/>
                </a:rPr>
                <a:t>Joint Master’s </a:t>
              </a:r>
              <a:r>
                <a:rPr lang="en-US" dirty="0" err="1">
                  <a:solidFill>
                    <a:schemeClr val="bg1"/>
                  </a:solidFill>
                  <a:latin typeface="Roboto"/>
                  <a:ea typeface="Roboto"/>
                  <a:cs typeface="Arial"/>
                </a:rPr>
                <a:t>programmes</a:t>
              </a:r>
              <a:r>
                <a:rPr lang="en-US" dirty="0">
                  <a:solidFill>
                    <a:schemeClr val="bg1"/>
                  </a:solidFill>
                  <a:latin typeface="Roboto"/>
                  <a:ea typeface="Roboto"/>
                  <a:cs typeface="Arial"/>
                </a:rPr>
                <a:t> </a:t>
              </a:r>
            </a:p>
            <a:p>
              <a:pPr marL="742950" lvl="2" indent="-285750">
                <a:buClr>
                  <a:schemeClr val="bg1"/>
                </a:buClr>
                <a:buSzPts val="1800"/>
                <a:buFont typeface="Arial"/>
                <a:buChar char="•"/>
              </a:pPr>
              <a:r>
                <a:rPr lang="en-US" dirty="0">
                  <a:solidFill>
                    <a:schemeClr val="bg1"/>
                  </a:solidFill>
                  <a:latin typeface="Roboto"/>
                  <a:ea typeface="Roboto"/>
                  <a:cs typeface="Arial"/>
                </a:rPr>
                <a:t>Seed fund opportunities</a:t>
              </a:r>
            </a:p>
          </p:txBody>
        </p:sp>
        <p:sp>
          <p:nvSpPr>
            <p:cNvPr id="8" name="Prostokąt zaokrąglony 7"/>
            <p:cNvSpPr/>
            <p:nvPr/>
          </p:nvSpPr>
          <p:spPr>
            <a:xfrm>
              <a:off x="5783311" y="2999313"/>
              <a:ext cx="3754489" cy="1653153"/>
            </a:xfrm>
            <a:prstGeom prst="roundRect">
              <a:avLst/>
            </a:prstGeom>
            <a:solidFill>
              <a:srgbClr val="5B6897"/>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SzPts val="1600"/>
              </a:pPr>
              <a:r>
                <a:rPr lang="en-US" sz="2000" b="1" dirty="0">
                  <a:solidFill>
                    <a:schemeClr val="bg1"/>
                  </a:solidFill>
                  <a:latin typeface="Roboto"/>
                  <a:ea typeface="Roboto"/>
                  <a:cs typeface="Arial"/>
                </a:rPr>
                <a:t>Teachers</a:t>
              </a:r>
              <a:endParaRPr lang="en-US" sz="2000" b="1" dirty="0">
                <a:solidFill>
                  <a:schemeClr val="bg1"/>
                </a:solidFill>
                <a:latin typeface="Roboto" panose="02000000000000000000" pitchFamily="2" charset="0"/>
                <a:ea typeface="Roboto" panose="02000000000000000000" pitchFamily="2" charset="0"/>
                <a:cs typeface="Arial"/>
              </a:endParaRPr>
            </a:p>
            <a:p>
              <a:pPr marL="742950" lvl="2" indent="-285750">
                <a:buClr>
                  <a:schemeClr val="bg1"/>
                </a:buClr>
                <a:buSzPts val="1800"/>
                <a:buFont typeface="Arial"/>
                <a:buChar char="•"/>
              </a:pPr>
              <a:r>
                <a:rPr lang="en-US" dirty="0">
                  <a:solidFill>
                    <a:schemeClr val="bg1"/>
                  </a:solidFill>
                  <a:latin typeface="Roboto"/>
                  <a:ea typeface="Roboto"/>
                  <a:cs typeface="Arial"/>
                </a:rPr>
                <a:t>Pedagogical trainings </a:t>
              </a:r>
            </a:p>
            <a:p>
              <a:pPr marL="742950" lvl="2" indent="-285750">
                <a:buClr>
                  <a:schemeClr val="bg1"/>
                </a:buClr>
                <a:buSzPts val="1800"/>
                <a:buFont typeface="Arial"/>
                <a:buChar char="•"/>
              </a:pPr>
              <a:r>
                <a:rPr lang="en-US" dirty="0">
                  <a:solidFill>
                    <a:schemeClr val="bg1"/>
                  </a:solidFill>
                  <a:latin typeface="Roboto"/>
                  <a:ea typeface="Roboto"/>
                  <a:cs typeface="Arial"/>
                </a:rPr>
                <a:t>Collaboration opportunities</a:t>
              </a:r>
            </a:p>
            <a:p>
              <a:pPr marL="742950" lvl="2" indent="-285750">
                <a:buClr>
                  <a:schemeClr val="bg1"/>
                </a:buClr>
                <a:buSzPts val="1800"/>
                <a:buFont typeface="Arial"/>
                <a:buChar char="•"/>
              </a:pPr>
              <a:r>
                <a:rPr lang="en-US" dirty="0">
                  <a:solidFill>
                    <a:schemeClr val="bg1"/>
                  </a:solidFill>
                  <a:latin typeface="Roboto"/>
                  <a:ea typeface="Roboto"/>
                  <a:cs typeface="Arial"/>
                </a:rPr>
                <a:t>Mobility opportunities </a:t>
              </a:r>
            </a:p>
            <a:p>
              <a:pPr marL="742950" lvl="2" indent="-285750">
                <a:buClr>
                  <a:schemeClr val="bg1"/>
                </a:buClr>
                <a:buSzPts val="1800"/>
                <a:buFont typeface="Arial"/>
                <a:buChar char="•"/>
              </a:pPr>
              <a:r>
                <a:rPr lang="en-US" dirty="0">
                  <a:solidFill>
                    <a:schemeClr val="bg1"/>
                  </a:solidFill>
                  <a:latin typeface="Roboto"/>
                  <a:ea typeface="Roboto"/>
                  <a:cs typeface="Arial"/>
                </a:rPr>
                <a:t>Seed fund opportunities</a:t>
              </a:r>
            </a:p>
          </p:txBody>
        </p:sp>
        <p:sp>
          <p:nvSpPr>
            <p:cNvPr id="9" name="Prostokąt zaokrąglony 8"/>
            <p:cNvSpPr/>
            <p:nvPr/>
          </p:nvSpPr>
          <p:spPr>
            <a:xfrm>
              <a:off x="1974774" y="4706167"/>
              <a:ext cx="3754489" cy="1641765"/>
            </a:xfrm>
            <a:prstGeom prst="roundRect">
              <a:avLst/>
            </a:prstGeom>
            <a:solidFill>
              <a:srgbClr val="654C88"/>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SzPts val="1600"/>
              </a:pPr>
              <a:r>
                <a:rPr lang="en-US" sz="2000" b="1" dirty="0">
                  <a:solidFill>
                    <a:schemeClr val="bg1"/>
                  </a:solidFill>
                  <a:latin typeface="Roboto"/>
                  <a:ea typeface="Roboto"/>
                  <a:cs typeface="Arial"/>
                </a:rPr>
                <a:t>Researchers</a:t>
              </a:r>
              <a:endParaRPr lang="en-US" sz="2000" b="1" dirty="0">
                <a:solidFill>
                  <a:schemeClr val="bg1"/>
                </a:solidFill>
                <a:latin typeface="Roboto" panose="02000000000000000000" pitchFamily="2" charset="0"/>
                <a:ea typeface="Roboto" panose="02000000000000000000" pitchFamily="2" charset="0"/>
                <a:cs typeface="Arial"/>
              </a:endParaRPr>
            </a:p>
            <a:p>
              <a:pPr marL="742950" lvl="2" indent="-285750">
                <a:buClr>
                  <a:schemeClr val="bg1"/>
                </a:buClr>
                <a:buSzPts val="1800"/>
                <a:buFont typeface="Arial"/>
                <a:buChar char="•"/>
              </a:pPr>
              <a:r>
                <a:rPr lang="en-US" dirty="0">
                  <a:solidFill>
                    <a:schemeClr val="bg1"/>
                  </a:solidFill>
                  <a:latin typeface="Roboto"/>
                  <a:ea typeface="Roboto"/>
                  <a:cs typeface="Arial"/>
                </a:rPr>
                <a:t>Sharing of infrastructures  </a:t>
              </a:r>
            </a:p>
            <a:p>
              <a:pPr marL="742950" lvl="2" indent="-285750">
                <a:buClr>
                  <a:schemeClr val="bg1"/>
                </a:buClr>
                <a:buSzPts val="1800"/>
                <a:buFont typeface="Arial"/>
                <a:buChar char="•"/>
              </a:pPr>
              <a:r>
                <a:rPr lang="en-US" dirty="0">
                  <a:solidFill>
                    <a:schemeClr val="bg1"/>
                  </a:solidFill>
                  <a:latin typeface="Roboto"/>
                  <a:ea typeface="Roboto"/>
                  <a:cs typeface="Arial"/>
                </a:rPr>
                <a:t>Matchmaking events</a:t>
              </a:r>
            </a:p>
            <a:p>
              <a:pPr marL="742950" lvl="2" indent="-285750">
                <a:buClr>
                  <a:schemeClr val="bg1"/>
                </a:buClr>
                <a:buSzPts val="1800"/>
                <a:buFont typeface="Arial"/>
                <a:buChar char="•"/>
              </a:pPr>
              <a:r>
                <a:rPr lang="en-US" dirty="0">
                  <a:solidFill>
                    <a:schemeClr val="bg1"/>
                  </a:solidFill>
                  <a:latin typeface="Roboto"/>
                  <a:ea typeface="Roboto"/>
                  <a:cs typeface="Arial"/>
                </a:rPr>
                <a:t>Seed fund opportunities</a:t>
              </a:r>
              <a:endParaRPr lang="pl-PL" dirty="0">
                <a:solidFill>
                  <a:schemeClr val="bg1"/>
                </a:solidFill>
                <a:latin typeface="Roboto"/>
                <a:ea typeface="Roboto"/>
                <a:cs typeface="Arial"/>
              </a:endParaRPr>
            </a:p>
            <a:p>
              <a:pPr marL="457200" lvl="2">
                <a:buClr>
                  <a:schemeClr val="bg1"/>
                </a:buClr>
                <a:buSzPts val="1800"/>
              </a:pPr>
              <a:endParaRPr lang="en-US" dirty="0">
                <a:solidFill>
                  <a:schemeClr val="bg1"/>
                </a:solidFill>
                <a:latin typeface="Roboto"/>
                <a:ea typeface="Roboto"/>
                <a:cs typeface="Arial"/>
              </a:endParaRPr>
            </a:p>
          </p:txBody>
        </p:sp>
        <p:sp>
          <p:nvSpPr>
            <p:cNvPr id="10" name="Prostokąt zaokrąglony 9"/>
            <p:cNvSpPr/>
            <p:nvPr/>
          </p:nvSpPr>
          <p:spPr>
            <a:xfrm>
              <a:off x="5783312" y="4700474"/>
              <a:ext cx="3754489" cy="1653153"/>
            </a:xfrm>
            <a:prstGeom prst="roundRect">
              <a:avLst/>
            </a:prstGeom>
            <a:solidFill>
              <a:srgbClr val="49997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SzPts val="1600"/>
              </a:pPr>
              <a:r>
                <a:rPr lang="en-US" sz="2000" b="1" dirty="0">
                  <a:solidFill>
                    <a:schemeClr val="bg1"/>
                  </a:solidFill>
                  <a:latin typeface="Roboto"/>
                  <a:ea typeface="Roboto"/>
                  <a:cs typeface="Arial"/>
                </a:rPr>
                <a:t>Administrative staff</a:t>
              </a:r>
              <a:endParaRPr lang="en-US" sz="2000" b="1" dirty="0">
                <a:solidFill>
                  <a:schemeClr val="dk1"/>
                </a:solidFill>
                <a:latin typeface="Roboto" panose="02000000000000000000" pitchFamily="2" charset="0"/>
                <a:ea typeface="Roboto" panose="02000000000000000000" pitchFamily="2" charset="0"/>
                <a:cs typeface="Arial"/>
              </a:endParaRPr>
            </a:p>
            <a:p>
              <a:pPr marL="742950" lvl="2" indent="-285750">
                <a:buClr>
                  <a:schemeClr val="bg1"/>
                </a:buClr>
                <a:buSzPts val="1800"/>
                <a:buFont typeface="Arial"/>
                <a:buChar char="•"/>
              </a:pPr>
              <a:r>
                <a:rPr lang="en-US" dirty="0">
                  <a:solidFill>
                    <a:schemeClr val="bg1"/>
                  </a:solidFill>
                  <a:latin typeface="Roboto"/>
                  <a:ea typeface="Roboto"/>
                  <a:cs typeface="Arial"/>
                </a:rPr>
                <a:t>Staff mobility</a:t>
              </a:r>
            </a:p>
            <a:p>
              <a:pPr marL="742950" lvl="2" indent="-285750">
                <a:buClr>
                  <a:schemeClr val="bg1"/>
                </a:buClr>
                <a:buSzPts val="1800"/>
                <a:buFont typeface="Arial"/>
                <a:buChar char="•"/>
              </a:pPr>
              <a:r>
                <a:rPr lang="en-US" dirty="0">
                  <a:solidFill>
                    <a:schemeClr val="bg1"/>
                  </a:solidFill>
                  <a:latin typeface="Roboto"/>
                  <a:ea typeface="Roboto"/>
                  <a:cs typeface="Arial"/>
                </a:rPr>
                <a:t>Networking and exchange</a:t>
              </a:r>
            </a:p>
            <a:p>
              <a:pPr marL="742950" lvl="2" indent="-285750">
                <a:buClr>
                  <a:schemeClr val="bg1"/>
                </a:buClr>
                <a:buSzPts val="1800"/>
                <a:buFont typeface="Arial"/>
                <a:buChar char="•"/>
              </a:pPr>
              <a:r>
                <a:rPr lang="en-US" dirty="0">
                  <a:solidFill>
                    <a:schemeClr val="bg1"/>
                  </a:solidFill>
                  <a:latin typeface="Roboto"/>
                  <a:ea typeface="Roboto"/>
                  <a:cs typeface="Arial"/>
                </a:rPr>
                <a:t>Seed fund opportunities</a:t>
              </a:r>
            </a:p>
            <a:p>
              <a:pPr marL="742950" lvl="2" indent="-171450">
                <a:buClr>
                  <a:schemeClr val="dk1"/>
                </a:buClr>
                <a:buSzPts val="1800"/>
              </a:pPr>
              <a:endParaRPr lang="en-US" sz="1050" dirty="0">
                <a:solidFill>
                  <a:schemeClr val="dk1"/>
                </a:solidFill>
                <a:latin typeface="Roboto" panose="02000000000000000000" pitchFamily="2" charset="0"/>
                <a:ea typeface="Roboto" panose="02000000000000000000" pitchFamily="2" charset="0"/>
                <a:cs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68"/>
          <p:cNvSpPr txBox="1">
            <a:spLocks noGrp="1"/>
          </p:cNvSpPr>
          <p:nvPr>
            <p:ph type="title"/>
          </p:nvPr>
        </p:nvSpPr>
        <p:spPr>
          <a:xfrm>
            <a:off x="519650" y="990575"/>
            <a:ext cx="9392100" cy="830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de-DE" err="1">
                <a:latin typeface="Roboto"/>
                <a:ea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Anshika</a:t>
            </a:r>
            <a:r>
              <a:rPr lang="de-DE">
                <a:latin typeface="Roboto"/>
                <a:ea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 Suri</a:t>
            </a:r>
            <a:r>
              <a:rPr lang="de-DE">
                <a:latin typeface="Roboto"/>
                <a:ea typeface="Roboto"/>
              </a:rPr>
              <a:t>, </a:t>
            </a:r>
            <a:r>
              <a:rPr lang="de-DE" err="1">
                <a:latin typeface="Roboto"/>
                <a:ea typeface="Roboto"/>
              </a:rPr>
              <a:t>Unite</a:t>
            </a:r>
            <a:r>
              <a:rPr lang="de-DE">
                <a:latin typeface="Roboto"/>
                <a:ea typeface="Roboto"/>
              </a:rPr>
              <a:t>!’s Deputy </a:t>
            </a:r>
            <a:r>
              <a:rPr lang="de-DE" err="1">
                <a:latin typeface="Roboto"/>
                <a:ea typeface="Roboto"/>
              </a:rPr>
              <a:t>Secretary</a:t>
            </a:r>
            <a:r>
              <a:rPr lang="de-DE">
                <a:latin typeface="Roboto"/>
                <a:ea typeface="Roboto"/>
              </a:rPr>
              <a:t> General</a:t>
            </a:r>
          </a:p>
        </p:txBody>
      </p:sp>
      <p:pic>
        <p:nvPicPr>
          <p:cNvPr id="223" name="Google Shape;223;p68"/>
          <p:cNvPicPr preferRelativeResize="0"/>
          <p:nvPr/>
        </p:nvPicPr>
        <p:blipFill rotWithShape="1">
          <a:blip r:embed="rId3">
            <a:alphaModFix/>
          </a:blip>
          <a:srcRect/>
          <a:stretch/>
        </p:blipFill>
        <p:spPr>
          <a:xfrm>
            <a:off x="7587980" y="1820675"/>
            <a:ext cx="4238346" cy="2996400"/>
          </a:xfrm>
          <a:prstGeom prst="rect">
            <a:avLst/>
          </a:prstGeom>
          <a:noFill/>
          <a:ln>
            <a:noFill/>
          </a:ln>
        </p:spPr>
      </p:pic>
      <p:sp>
        <p:nvSpPr>
          <p:cNvPr id="224" name="Google Shape;224;p68"/>
          <p:cNvSpPr txBox="1">
            <a:spLocks noGrp="1"/>
          </p:cNvSpPr>
          <p:nvPr>
            <p:ph type="body" idx="2"/>
          </p:nvPr>
        </p:nvSpPr>
        <p:spPr>
          <a:xfrm>
            <a:off x="1128796" y="2629099"/>
            <a:ext cx="7295114" cy="3029057"/>
          </a:xfrm>
          <a:prstGeom prst="rect">
            <a:avLst/>
          </a:prstGeom>
          <a:noFill/>
          <a:ln>
            <a:noFill/>
          </a:ln>
        </p:spPr>
        <p:txBody>
          <a:bodyPr spcFirstLastPara="1" wrap="square" lIns="0" tIns="0" rIns="0" bIns="0" anchor="t" anchorCtr="0">
            <a:noAutofit/>
          </a:bodyPr>
          <a:lstStyle/>
          <a:p>
            <a:pPr marL="0" indent="0" algn="ctr">
              <a:lnSpc>
                <a:spcPct val="150000"/>
              </a:lnSpc>
              <a:buNone/>
            </a:pPr>
            <a:r>
              <a:rPr lang="de-DE" dirty="0">
                <a:latin typeface="Roboto"/>
                <a:ea typeface="Roboto"/>
              </a:rPr>
              <a:t>I </a:t>
            </a:r>
            <a:r>
              <a:rPr lang="de-DE" dirty="0" err="1">
                <a:latin typeface="Roboto"/>
                <a:ea typeface="Roboto"/>
              </a:rPr>
              <a:t>believe</a:t>
            </a:r>
            <a:r>
              <a:rPr lang="de-DE" dirty="0">
                <a:latin typeface="Roboto"/>
                <a:ea typeface="Roboto"/>
              </a:rPr>
              <a:t> </a:t>
            </a:r>
            <a:r>
              <a:rPr lang="de-DE" dirty="0" err="1">
                <a:latin typeface="Roboto"/>
                <a:ea typeface="Roboto"/>
              </a:rPr>
              <a:t>Unite</a:t>
            </a:r>
            <a:r>
              <a:rPr lang="de-DE" dirty="0">
                <a:latin typeface="Roboto"/>
                <a:ea typeface="Roboto"/>
              </a:rPr>
              <a:t>! </a:t>
            </a:r>
            <a:r>
              <a:rPr lang="de-DE" dirty="0" err="1">
                <a:latin typeface="Roboto"/>
                <a:ea typeface="Roboto"/>
              </a:rPr>
              <a:t>offers</a:t>
            </a:r>
            <a:r>
              <a:rPr lang="de-DE" dirty="0">
                <a:latin typeface="Roboto"/>
                <a:ea typeface="Roboto"/>
              </a:rPr>
              <a:t> </a:t>
            </a:r>
            <a:r>
              <a:rPr lang="de-DE" dirty="0" err="1">
                <a:latin typeface="Roboto"/>
                <a:ea typeface="Roboto"/>
              </a:rPr>
              <a:t>unique</a:t>
            </a:r>
            <a:r>
              <a:rPr lang="de-DE" dirty="0">
                <a:latin typeface="Roboto"/>
                <a:ea typeface="Roboto"/>
              </a:rPr>
              <a:t> </a:t>
            </a:r>
            <a:r>
              <a:rPr lang="de-DE" dirty="0" err="1">
                <a:latin typeface="Roboto"/>
                <a:ea typeface="Roboto"/>
              </a:rPr>
              <a:t>advantages</a:t>
            </a:r>
            <a:r>
              <a:rPr lang="de-DE" dirty="0">
                <a:latin typeface="Roboto"/>
                <a:ea typeface="Roboto"/>
              </a:rPr>
              <a:t> </a:t>
            </a:r>
            <a:r>
              <a:rPr lang="de-DE" dirty="0" err="1">
                <a:latin typeface="Roboto"/>
                <a:ea typeface="Roboto"/>
              </a:rPr>
              <a:t>for</a:t>
            </a:r>
            <a:r>
              <a:rPr lang="de-DE" dirty="0">
                <a:latin typeface="Roboto"/>
                <a:ea typeface="Roboto"/>
              </a:rPr>
              <a:t> </a:t>
            </a:r>
            <a:r>
              <a:rPr lang="de-DE" dirty="0" err="1">
                <a:latin typeface="Roboto"/>
                <a:ea typeface="Roboto"/>
              </a:rPr>
              <a:t>staff</a:t>
            </a:r>
            <a:r>
              <a:rPr lang="de-DE" dirty="0">
                <a:latin typeface="Roboto"/>
                <a:ea typeface="Roboto"/>
              </a:rPr>
              <a:t> and </a:t>
            </a:r>
            <a:r>
              <a:rPr lang="de-DE" dirty="0" err="1">
                <a:latin typeface="Roboto"/>
                <a:ea typeface="Roboto"/>
              </a:rPr>
              <a:t>students</a:t>
            </a:r>
            <a:r>
              <a:rPr lang="de-DE" dirty="0">
                <a:latin typeface="Roboto"/>
                <a:ea typeface="Roboto"/>
              </a:rPr>
              <a:t> </a:t>
            </a:r>
            <a:r>
              <a:rPr lang="de-DE" dirty="0" err="1">
                <a:latin typeface="Roboto"/>
                <a:ea typeface="Roboto"/>
              </a:rPr>
              <a:t>alike</a:t>
            </a:r>
            <a:r>
              <a:rPr lang="de-DE" dirty="0">
                <a:latin typeface="Roboto"/>
                <a:ea typeface="Roboto"/>
              </a:rPr>
              <a:t>. The </a:t>
            </a:r>
            <a:r>
              <a:rPr lang="de-DE" dirty="0" err="1">
                <a:latin typeface="Roboto"/>
                <a:ea typeface="Roboto"/>
              </a:rPr>
              <a:t>sharing</a:t>
            </a:r>
            <a:r>
              <a:rPr lang="de-DE" dirty="0">
                <a:latin typeface="Roboto"/>
                <a:ea typeface="Roboto"/>
              </a:rPr>
              <a:t> </a:t>
            </a:r>
            <a:r>
              <a:rPr lang="de-DE" dirty="0" err="1">
                <a:latin typeface="Roboto"/>
                <a:ea typeface="Roboto"/>
              </a:rPr>
              <a:t>of</a:t>
            </a:r>
            <a:r>
              <a:rPr lang="de-DE" dirty="0">
                <a:latin typeface="Roboto"/>
                <a:ea typeface="Roboto"/>
              </a:rPr>
              <a:t> innovative </a:t>
            </a:r>
            <a:r>
              <a:rPr lang="de-DE" dirty="0" err="1">
                <a:latin typeface="Roboto"/>
                <a:ea typeface="Roboto"/>
              </a:rPr>
              <a:t>resources</a:t>
            </a:r>
            <a:r>
              <a:rPr lang="de-DE" dirty="0">
                <a:latin typeface="Roboto"/>
                <a:ea typeface="Roboto"/>
              </a:rPr>
              <a:t> such </a:t>
            </a:r>
            <a:r>
              <a:rPr lang="de-DE" dirty="0" err="1">
                <a:latin typeface="Roboto"/>
                <a:ea typeface="Roboto"/>
              </a:rPr>
              <a:t>as</a:t>
            </a:r>
            <a:r>
              <a:rPr lang="de-DE" dirty="0">
                <a:latin typeface="Roboto"/>
                <a:ea typeface="Roboto"/>
              </a:rPr>
              <a:t> </a:t>
            </a:r>
            <a:r>
              <a:rPr lang="de-DE" dirty="0" err="1">
                <a:latin typeface="Roboto"/>
                <a:ea typeface="Roboto"/>
              </a:rPr>
              <a:t>the</a:t>
            </a:r>
            <a:r>
              <a:rPr lang="de-DE" dirty="0">
                <a:latin typeface="Roboto"/>
                <a:ea typeface="Roboto"/>
              </a:rPr>
              <a:t> </a:t>
            </a:r>
            <a:r>
              <a:rPr lang="de-DE" b="1" dirty="0" err="1">
                <a:latin typeface="Roboto"/>
                <a:ea typeface="Roboto"/>
              </a:rPr>
              <a:t>establishment</a:t>
            </a:r>
            <a:r>
              <a:rPr lang="de-DE" b="1" dirty="0">
                <a:latin typeface="Roboto"/>
                <a:ea typeface="Roboto"/>
              </a:rPr>
              <a:t> </a:t>
            </a:r>
            <a:r>
              <a:rPr lang="de-DE" b="1" dirty="0" err="1">
                <a:latin typeface="Roboto"/>
                <a:ea typeface="Roboto"/>
              </a:rPr>
              <a:t>of</a:t>
            </a:r>
            <a:r>
              <a:rPr lang="de-DE" b="1" dirty="0">
                <a:latin typeface="Roboto"/>
                <a:ea typeface="Roboto"/>
              </a:rPr>
              <a:t> IRIS (</a:t>
            </a:r>
            <a:r>
              <a:rPr lang="de-DE" b="1" dirty="0" err="1">
                <a:latin typeface="Roboto"/>
                <a:ea typeface="Roboto"/>
              </a:rPr>
              <a:t>integrated</a:t>
            </a:r>
            <a:r>
              <a:rPr lang="de-DE" b="1" dirty="0">
                <a:latin typeface="Roboto"/>
                <a:ea typeface="Roboto"/>
              </a:rPr>
              <a:t> </a:t>
            </a:r>
            <a:r>
              <a:rPr lang="de-DE" b="1" dirty="0" err="1">
                <a:latin typeface="Roboto"/>
                <a:ea typeface="Roboto"/>
              </a:rPr>
              <a:t>research</a:t>
            </a:r>
            <a:r>
              <a:rPr lang="de-DE" b="1" dirty="0">
                <a:latin typeface="Roboto"/>
                <a:ea typeface="Roboto"/>
              </a:rPr>
              <a:t> and </a:t>
            </a:r>
            <a:r>
              <a:rPr lang="de-DE" b="1" dirty="0" err="1">
                <a:latin typeface="Roboto"/>
                <a:ea typeface="Roboto"/>
              </a:rPr>
              <a:t>innovation</a:t>
            </a:r>
            <a:r>
              <a:rPr lang="de-DE" b="1" dirty="0">
                <a:latin typeface="Roboto"/>
                <a:ea typeface="Roboto"/>
              </a:rPr>
              <a:t> </a:t>
            </a:r>
            <a:r>
              <a:rPr lang="de-DE" b="1" dirty="0" err="1">
                <a:latin typeface="Roboto"/>
                <a:ea typeface="Roboto"/>
              </a:rPr>
              <a:t>services</a:t>
            </a:r>
            <a:r>
              <a:rPr lang="de-DE" b="1" dirty="0">
                <a:latin typeface="Roboto"/>
                <a:ea typeface="Roboto"/>
              </a:rPr>
              <a:t>), open </a:t>
            </a:r>
            <a:r>
              <a:rPr lang="de-DE" b="1" dirty="0" err="1">
                <a:latin typeface="Roboto"/>
                <a:ea typeface="Roboto"/>
              </a:rPr>
              <a:t>science</a:t>
            </a:r>
            <a:r>
              <a:rPr lang="de-DE" b="1" dirty="0">
                <a:latin typeface="Roboto"/>
                <a:ea typeface="Roboto"/>
              </a:rPr>
              <a:t> and </a:t>
            </a:r>
            <a:r>
              <a:rPr lang="de-DE" b="1" dirty="0" err="1">
                <a:latin typeface="Roboto"/>
                <a:ea typeface="Roboto"/>
              </a:rPr>
              <a:t>research</a:t>
            </a:r>
            <a:r>
              <a:rPr lang="de-DE" b="1" dirty="0">
                <a:latin typeface="Roboto"/>
                <a:ea typeface="Roboto"/>
              </a:rPr>
              <a:t> </a:t>
            </a:r>
            <a:r>
              <a:rPr lang="de-DE" b="1" dirty="0" err="1">
                <a:latin typeface="Roboto"/>
                <a:ea typeface="Roboto"/>
              </a:rPr>
              <a:t>data</a:t>
            </a:r>
            <a:r>
              <a:rPr lang="de-DE" b="1" dirty="0">
                <a:latin typeface="Roboto"/>
                <a:ea typeface="Roboto"/>
              </a:rPr>
              <a:t> </a:t>
            </a:r>
            <a:r>
              <a:rPr lang="de-DE" b="1" dirty="0" err="1">
                <a:latin typeface="Roboto"/>
                <a:ea typeface="Roboto"/>
              </a:rPr>
              <a:t>management</a:t>
            </a:r>
            <a:r>
              <a:rPr lang="de-DE" b="1" dirty="0">
                <a:latin typeface="Roboto"/>
                <a:ea typeface="Roboto"/>
              </a:rPr>
              <a:t> </a:t>
            </a:r>
            <a:r>
              <a:rPr lang="de-DE" b="1" dirty="0" err="1">
                <a:latin typeface="Roboto"/>
                <a:ea typeface="Roboto"/>
              </a:rPr>
              <a:t>trainings</a:t>
            </a:r>
            <a:r>
              <a:rPr lang="de-DE" b="1" dirty="0">
                <a:latin typeface="Roboto"/>
                <a:ea typeface="Roboto"/>
              </a:rPr>
              <a:t>, </a:t>
            </a:r>
            <a:r>
              <a:rPr lang="de-DE" b="1" dirty="0" err="1">
                <a:latin typeface="Roboto"/>
                <a:ea typeface="Roboto"/>
              </a:rPr>
              <a:t>blended</a:t>
            </a:r>
            <a:r>
              <a:rPr lang="de-DE" b="1" dirty="0">
                <a:latin typeface="Roboto"/>
                <a:ea typeface="Roboto"/>
              </a:rPr>
              <a:t> intensive </a:t>
            </a:r>
            <a:r>
              <a:rPr lang="de-DE" b="1" dirty="0" err="1">
                <a:latin typeface="Roboto"/>
                <a:ea typeface="Roboto"/>
              </a:rPr>
              <a:t>programs</a:t>
            </a:r>
            <a:r>
              <a:rPr lang="de-DE" b="1" dirty="0">
                <a:latin typeface="Roboto"/>
                <a:ea typeface="Roboto"/>
              </a:rPr>
              <a:t>,</a:t>
            </a:r>
            <a:r>
              <a:rPr lang="de-DE" dirty="0">
                <a:latin typeface="Roboto"/>
                <a:ea typeface="Roboto"/>
              </a:rPr>
              <a:t> </a:t>
            </a:r>
            <a:r>
              <a:rPr lang="de-DE" dirty="0" err="1">
                <a:latin typeface="Roboto"/>
                <a:ea typeface="Roboto"/>
              </a:rPr>
              <a:t>benefit</a:t>
            </a:r>
            <a:r>
              <a:rPr lang="de-DE" dirty="0">
                <a:latin typeface="Roboto"/>
                <a:ea typeface="Roboto"/>
              </a:rPr>
              <a:t> </a:t>
            </a:r>
            <a:r>
              <a:rPr lang="de-DE" dirty="0" err="1">
                <a:latin typeface="Roboto"/>
                <a:ea typeface="Roboto"/>
              </a:rPr>
              <a:t>both</a:t>
            </a:r>
            <a:r>
              <a:rPr lang="de-DE" dirty="0">
                <a:latin typeface="Roboto"/>
                <a:ea typeface="Roboto"/>
              </a:rPr>
              <a:t> </a:t>
            </a:r>
            <a:r>
              <a:rPr lang="de-DE" dirty="0" err="1">
                <a:latin typeface="Roboto"/>
                <a:ea typeface="Roboto"/>
              </a:rPr>
              <a:t>academic</a:t>
            </a:r>
            <a:r>
              <a:rPr lang="de-DE" dirty="0">
                <a:latin typeface="Roboto"/>
                <a:ea typeface="Roboto"/>
              </a:rPr>
              <a:t> </a:t>
            </a:r>
            <a:r>
              <a:rPr lang="de-DE" dirty="0" err="1">
                <a:latin typeface="Roboto"/>
                <a:ea typeface="Roboto"/>
              </a:rPr>
              <a:t>staff</a:t>
            </a:r>
            <a:r>
              <a:rPr lang="de-DE" dirty="0">
                <a:latin typeface="Roboto"/>
                <a:ea typeface="Roboto"/>
              </a:rPr>
              <a:t> and </a:t>
            </a:r>
            <a:r>
              <a:rPr lang="de-DE" dirty="0" err="1">
                <a:latin typeface="Roboto"/>
                <a:ea typeface="Roboto"/>
              </a:rPr>
              <a:t>students</a:t>
            </a:r>
            <a:r>
              <a:rPr lang="de-DE" dirty="0">
                <a:latin typeface="Roboto"/>
                <a:ea typeface="Roboto"/>
              </a:rPr>
              <a:t> </a:t>
            </a:r>
            <a:r>
              <a:rPr lang="de-DE" dirty="0" err="1">
                <a:latin typeface="Roboto"/>
                <a:ea typeface="Roboto"/>
              </a:rPr>
              <a:t>alike</a:t>
            </a:r>
            <a:r>
              <a:rPr lang="de-DE" dirty="0">
                <a:latin typeface="Roboto"/>
                <a:ea typeface="Roboto"/>
              </a:rPr>
              <a:t>. The </a:t>
            </a:r>
            <a:r>
              <a:rPr lang="de-DE" dirty="0" err="1">
                <a:latin typeface="Roboto"/>
                <a:ea typeface="Roboto"/>
              </a:rPr>
              <a:t>seed</a:t>
            </a:r>
            <a:r>
              <a:rPr lang="de-DE" dirty="0">
                <a:latin typeface="Roboto"/>
                <a:ea typeface="Roboto"/>
              </a:rPr>
              <a:t> </a:t>
            </a:r>
            <a:r>
              <a:rPr lang="de-DE" dirty="0" err="1">
                <a:latin typeface="Roboto"/>
                <a:ea typeface="Roboto"/>
              </a:rPr>
              <a:t>fund</a:t>
            </a:r>
            <a:r>
              <a:rPr lang="de-DE" dirty="0">
                <a:latin typeface="Roboto"/>
                <a:ea typeface="Roboto"/>
              </a:rPr>
              <a:t> also </a:t>
            </a:r>
            <a:r>
              <a:rPr lang="de-DE" dirty="0" err="1">
                <a:latin typeface="Roboto"/>
                <a:ea typeface="Roboto"/>
              </a:rPr>
              <a:t>aims</a:t>
            </a:r>
            <a:r>
              <a:rPr lang="de-DE" dirty="0">
                <a:latin typeface="Roboto"/>
                <a:ea typeface="Roboto"/>
              </a:rPr>
              <a:t> </a:t>
            </a:r>
            <a:r>
              <a:rPr lang="de-DE" dirty="0" err="1">
                <a:latin typeface="Roboto"/>
                <a:ea typeface="Roboto"/>
              </a:rPr>
              <a:t>to</a:t>
            </a:r>
            <a:r>
              <a:rPr lang="de-DE" dirty="0">
                <a:latin typeface="Roboto"/>
                <a:ea typeface="Roboto"/>
              </a:rPr>
              <a:t> </a:t>
            </a:r>
            <a:r>
              <a:rPr lang="de-DE" dirty="0" err="1">
                <a:latin typeface="Roboto"/>
                <a:ea typeface="Roboto"/>
              </a:rPr>
              <a:t>provide</a:t>
            </a:r>
            <a:r>
              <a:rPr lang="de-DE" dirty="0">
                <a:latin typeface="Roboto"/>
                <a:ea typeface="Roboto"/>
              </a:rPr>
              <a:t> </a:t>
            </a:r>
            <a:r>
              <a:rPr lang="de-DE" dirty="0" err="1">
                <a:latin typeface="Roboto"/>
                <a:ea typeface="Roboto"/>
              </a:rPr>
              <a:t>students</a:t>
            </a:r>
            <a:r>
              <a:rPr lang="de-DE" dirty="0">
                <a:latin typeface="Roboto"/>
                <a:ea typeface="Roboto"/>
              </a:rPr>
              <a:t> </a:t>
            </a:r>
            <a:r>
              <a:rPr lang="de-DE" dirty="0" err="1">
                <a:latin typeface="Roboto"/>
                <a:ea typeface="Roboto"/>
              </a:rPr>
              <a:t>with</a:t>
            </a:r>
            <a:r>
              <a:rPr lang="de-DE" dirty="0">
                <a:latin typeface="Roboto"/>
                <a:ea typeface="Roboto"/>
              </a:rPr>
              <a:t> </a:t>
            </a:r>
            <a:r>
              <a:rPr lang="de-DE" dirty="0" err="1">
                <a:latin typeface="Roboto"/>
                <a:ea typeface="Roboto"/>
              </a:rPr>
              <a:t>the</a:t>
            </a:r>
            <a:r>
              <a:rPr lang="de-DE" dirty="0">
                <a:latin typeface="Roboto"/>
                <a:ea typeface="Roboto"/>
              </a:rPr>
              <a:t> </a:t>
            </a:r>
            <a:r>
              <a:rPr lang="de-DE" dirty="0" err="1">
                <a:latin typeface="Roboto"/>
                <a:ea typeface="Roboto"/>
              </a:rPr>
              <a:t>opportunity</a:t>
            </a:r>
            <a:r>
              <a:rPr lang="de-DE" dirty="0">
                <a:latin typeface="Roboto"/>
                <a:ea typeface="Roboto"/>
              </a:rPr>
              <a:t> </a:t>
            </a:r>
            <a:r>
              <a:rPr lang="de-DE" dirty="0" err="1">
                <a:latin typeface="Roboto"/>
                <a:ea typeface="Roboto"/>
              </a:rPr>
              <a:t>to</a:t>
            </a:r>
            <a:r>
              <a:rPr lang="de-DE" dirty="0">
                <a:latin typeface="Roboto"/>
                <a:ea typeface="Roboto"/>
              </a:rPr>
              <a:t> </a:t>
            </a:r>
            <a:r>
              <a:rPr lang="de-DE" dirty="0" err="1">
                <a:latin typeface="Roboto"/>
                <a:ea typeface="Roboto"/>
              </a:rPr>
              <a:t>come</a:t>
            </a:r>
            <a:r>
              <a:rPr lang="de-DE" dirty="0">
                <a:latin typeface="Roboto"/>
                <a:ea typeface="Roboto"/>
              </a:rPr>
              <a:t> </a:t>
            </a:r>
            <a:r>
              <a:rPr lang="de-DE" dirty="0" err="1">
                <a:latin typeface="Roboto"/>
                <a:ea typeface="Roboto"/>
              </a:rPr>
              <a:t>up</a:t>
            </a:r>
            <a:r>
              <a:rPr lang="de-DE" dirty="0">
                <a:latin typeface="Roboto"/>
                <a:ea typeface="Roboto"/>
              </a:rPr>
              <a:t> </a:t>
            </a:r>
            <a:r>
              <a:rPr lang="de-DE" dirty="0" err="1">
                <a:latin typeface="Roboto"/>
                <a:ea typeface="Roboto"/>
              </a:rPr>
              <a:t>with</a:t>
            </a:r>
            <a:r>
              <a:rPr lang="de-DE" dirty="0">
                <a:latin typeface="Roboto"/>
                <a:ea typeface="Roboto"/>
              </a:rPr>
              <a:t> </a:t>
            </a:r>
            <a:r>
              <a:rPr lang="de-DE" dirty="0" err="1">
                <a:latin typeface="Roboto"/>
                <a:ea typeface="Roboto"/>
              </a:rPr>
              <a:t>bottom-up</a:t>
            </a:r>
            <a:r>
              <a:rPr lang="de-DE" dirty="0">
                <a:latin typeface="Roboto"/>
                <a:ea typeface="Roboto"/>
              </a:rPr>
              <a:t> </a:t>
            </a:r>
            <a:r>
              <a:rPr lang="de-DE" dirty="0" err="1">
                <a:latin typeface="Roboto"/>
                <a:ea typeface="Roboto"/>
              </a:rPr>
              <a:t>solutions</a:t>
            </a:r>
            <a:r>
              <a:rPr lang="de-DE" dirty="0">
                <a:latin typeface="Roboto"/>
                <a:ea typeface="Roboto"/>
              </a:rPr>
              <a:t> </a:t>
            </a:r>
            <a:r>
              <a:rPr lang="de-DE" dirty="0" err="1">
                <a:latin typeface="Roboto"/>
                <a:ea typeface="Roboto"/>
              </a:rPr>
              <a:t>which</a:t>
            </a:r>
            <a:r>
              <a:rPr lang="de-DE" dirty="0">
                <a:latin typeface="Roboto"/>
                <a:ea typeface="Roboto"/>
              </a:rPr>
              <a:t> </a:t>
            </a:r>
            <a:r>
              <a:rPr lang="de-DE" dirty="0" err="1">
                <a:latin typeface="Roboto"/>
                <a:ea typeface="Roboto"/>
              </a:rPr>
              <a:t>could</a:t>
            </a:r>
            <a:r>
              <a:rPr lang="de-DE" dirty="0">
                <a:latin typeface="Roboto"/>
                <a:ea typeface="Roboto"/>
              </a:rPr>
              <a:t> </a:t>
            </a:r>
            <a:r>
              <a:rPr lang="de-DE" dirty="0" err="1">
                <a:latin typeface="Roboto"/>
                <a:ea typeface="Roboto"/>
              </a:rPr>
              <a:t>be</a:t>
            </a:r>
            <a:r>
              <a:rPr lang="de-DE" dirty="0">
                <a:latin typeface="Roboto"/>
                <a:ea typeface="Roboto"/>
              </a:rPr>
              <a:t> </a:t>
            </a:r>
            <a:r>
              <a:rPr lang="de-DE" dirty="0" err="1">
                <a:latin typeface="Roboto"/>
                <a:ea typeface="Roboto"/>
              </a:rPr>
              <a:t>funded</a:t>
            </a:r>
            <a:r>
              <a:rPr lang="de-DE" dirty="0">
                <a:latin typeface="Roboto"/>
                <a:ea typeface="Roboto"/>
              </a:rPr>
              <a:t> </a:t>
            </a:r>
            <a:r>
              <a:rPr lang="de-DE" dirty="0" err="1">
                <a:latin typeface="Roboto"/>
                <a:ea typeface="Roboto"/>
              </a:rPr>
              <a:t>for</a:t>
            </a:r>
            <a:r>
              <a:rPr lang="de-DE" dirty="0">
                <a:latin typeface="Roboto"/>
                <a:ea typeface="Roboto"/>
              </a:rPr>
              <a:t> </a:t>
            </a:r>
            <a:r>
              <a:rPr lang="de-DE" dirty="0" err="1">
                <a:latin typeface="Roboto"/>
                <a:ea typeface="Roboto"/>
              </a:rPr>
              <a:t>their</a:t>
            </a:r>
            <a:r>
              <a:rPr lang="de-DE" dirty="0">
                <a:latin typeface="Roboto"/>
                <a:ea typeface="Roboto"/>
              </a:rPr>
              <a:t> innovative design and </a:t>
            </a:r>
            <a:r>
              <a:rPr lang="de-DE" dirty="0" err="1">
                <a:latin typeface="Roboto"/>
                <a:ea typeface="Roboto"/>
              </a:rPr>
              <a:t>strategies</a:t>
            </a:r>
            <a:r>
              <a:rPr lang="de-DE" sz="1500" dirty="0">
                <a:solidFill>
                  <a:srgbClr val="636363"/>
                </a:solidFill>
                <a:highlight>
                  <a:srgbClr val="FFFFFF"/>
                </a:highlight>
                <a:latin typeface="Roboto"/>
                <a:ea typeface="Roboto"/>
                <a:cs typeface="Roboto"/>
                <a:sym typeface="Roboto"/>
              </a:rPr>
              <a:t>.</a:t>
            </a:r>
            <a:br>
              <a:rPr lang="de-DE" sz="1500" dirty="0">
                <a:solidFill>
                  <a:srgbClr val="636363"/>
                </a:solidFill>
                <a:highlight>
                  <a:srgbClr val="FFFFFF"/>
                </a:highlight>
                <a:latin typeface="Roboto"/>
                <a:ea typeface="Roboto"/>
                <a:cs typeface="Roboto"/>
                <a:sym typeface="Roboto"/>
              </a:rPr>
            </a:br>
            <a:endParaRPr lang="de-DE" sz="1600" i="1">
              <a:solidFill>
                <a:srgbClr val="4C5B5D"/>
              </a:solidFill>
              <a:highlight>
                <a:srgbClr val="FFFFFF"/>
              </a:highlight>
              <a:latin typeface="Roboto"/>
              <a:ea typeface="Roboto"/>
              <a:cs typeface="Roboto"/>
            </a:endParaRPr>
          </a:p>
        </p:txBody>
      </p:sp>
      <p:pic>
        <p:nvPicPr>
          <p:cNvPr id="225" name="Google Shape;225;p68"/>
          <p:cNvPicPr preferRelativeResize="0"/>
          <p:nvPr/>
        </p:nvPicPr>
        <p:blipFill rotWithShape="1">
          <a:blip r:embed="rId4">
            <a:alphaModFix/>
          </a:blip>
          <a:srcRect/>
          <a:stretch/>
        </p:blipFill>
        <p:spPr>
          <a:xfrm>
            <a:off x="662003" y="2634933"/>
            <a:ext cx="473169" cy="273940"/>
          </a:xfrm>
          <a:prstGeom prst="rect">
            <a:avLst/>
          </a:prstGeom>
          <a:noFill/>
          <a:ln>
            <a:noFill/>
          </a:ln>
        </p:spPr>
      </p:pic>
      <p:pic>
        <p:nvPicPr>
          <p:cNvPr id="226" name="Google Shape;226;p68"/>
          <p:cNvPicPr preferRelativeResize="0"/>
          <p:nvPr/>
        </p:nvPicPr>
        <p:blipFill rotWithShape="1">
          <a:blip r:embed="rId4">
            <a:alphaModFix/>
          </a:blip>
          <a:srcRect/>
          <a:stretch/>
        </p:blipFill>
        <p:spPr>
          <a:xfrm>
            <a:off x="5507669" y="5581675"/>
            <a:ext cx="473169" cy="273940"/>
          </a:xfrm>
          <a:prstGeom prst="rect">
            <a:avLst/>
          </a:prstGeom>
          <a:noFill/>
          <a:ln>
            <a:noFill/>
          </a:ln>
        </p:spPr>
      </p:pic>
      <p:pic>
        <p:nvPicPr>
          <p:cNvPr id="227" name="Google Shape;227;p68"/>
          <p:cNvPicPr preferRelativeResize="0"/>
          <p:nvPr/>
        </p:nvPicPr>
        <p:blipFill rotWithShape="1">
          <a:blip r:embed="rId5">
            <a:alphaModFix/>
          </a:blip>
          <a:srcRect t="6350" b="22927"/>
          <a:stretch/>
        </p:blipFill>
        <p:spPr>
          <a:xfrm>
            <a:off x="9210807" y="1618200"/>
            <a:ext cx="2433490" cy="2581346"/>
          </a:xfrm>
          <a:prstGeom prst="ellipse">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1"/>
          <p:cNvSpPr txBox="1">
            <a:spLocks noGrp="1"/>
          </p:cNvSpPr>
          <p:nvPr>
            <p:ph type="ctrTitle"/>
          </p:nvPr>
        </p:nvSpPr>
        <p:spPr>
          <a:xfrm>
            <a:off x="0" y="2700001"/>
            <a:ext cx="12192000" cy="982799"/>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SzPts val="6400"/>
              <a:buNone/>
            </a:pPr>
            <a:r>
              <a:rPr lang="de-DE">
                <a:latin typeface="Roboto" panose="02000000000000000000" pitchFamily="2" charset="0"/>
                <a:ea typeface="Roboto" panose="02000000000000000000" pitchFamily="2" charset="0"/>
              </a:rPr>
              <a:t>Unite! for students</a:t>
            </a:r>
            <a:endParaRPr>
              <a:latin typeface="Roboto" panose="02000000000000000000" pitchFamily="2" charset="0"/>
              <a:ea typeface="Roboto" panose="02000000000000000000" pitchFamily="2"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69"/>
          <p:cNvSpPr txBox="1">
            <a:spLocks noGrp="1"/>
          </p:cNvSpPr>
          <p:nvPr>
            <p:ph type="body" idx="2"/>
          </p:nvPr>
        </p:nvSpPr>
        <p:spPr>
          <a:xfrm>
            <a:off x="361200" y="2086377"/>
            <a:ext cx="6196354" cy="4411623"/>
          </a:xfrm>
          <a:prstGeom prst="rect">
            <a:avLst/>
          </a:prstGeom>
          <a:noFill/>
          <a:ln>
            <a:noFill/>
          </a:ln>
        </p:spPr>
        <p:txBody>
          <a:bodyPr spcFirstLastPara="1" wrap="square" lIns="0" tIns="0" rIns="0" bIns="0" anchor="t" anchorCtr="0">
            <a:noAutofit/>
          </a:bodyPr>
          <a:lstStyle/>
          <a:p>
            <a:pPr marL="457200" lvl="0" indent="-342900" rtl="0">
              <a:lnSpc>
                <a:spcPct val="100000"/>
              </a:lnSpc>
              <a:spcBef>
                <a:spcPts val="1200"/>
              </a:spcBef>
              <a:spcAft>
                <a:spcPts val="0"/>
              </a:spcAft>
              <a:buSzPts val="1800"/>
              <a:buChar char="•"/>
            </a:pPr>
            <a:r>
              <a:rPr lang="de-DE" dirty="0">
                <a:latin typeface="Roboto"/>
                <a:ea typeface="Roboto"/>
              </a:rPr>
              <a:t>Virtual and </a:t>
            </a:r>
            <a:r>
              <a:rPr lang="de-DE" dirty="0" err="1">
                <a:latin typeface="Roboto"/>
                <a:ea typeface="Roboto"/>
              </a:rPr>
              <a:t>blended</a:t>
            </a:r>
            <a:r>
              <a:rPr lang="de-DE" dirty="0">
                <a:latin typeface="Roboto"/>
                <a:ea typeface="Roboto"/>
              </a:rPr>
              <a:t> </a:t>
            </a:r>
            <a:r>
              <a:rPr lang="de-DE" dirty="0" err="1">
                <a:latin typeface="Roboto"/>
                <a:ea typeface="Roboto"/>
              </a:rPr>
              <a:t>courses</a:t>
            </a:r>
            <a:r>
              <a:rPr lang="de-DE" dirty="0">
                <a:latin typeface="Roboto"/>
                <a:ea typeface="Roboto"/>
              </a:rPr>
              <a:t> </a:t>
            </a:r>
            <a:r>
              <a:rPr lang="de-DE" dirty="0">
                <a:solidFill>
                  <a:schemeClr val="accent1"/>
                </a:solidFill>
                <a:latin typeface="Roboto"/>
                <a:ea typeface="Roboto"/>
              </a:rPr>
              <a:t>                    </a:t>
            </a:r>
            <a:endParaRPr lang="en-US" dirty="0">
              <a:solidFill>
                <a:schemeClr val="accent1"/>
              </a:solidFill>
              <a:latin typeface="Roboto"/>
              <a:ea typeface="Roboto"/>
            </a:endParaRPr>
          </a:p>
          <a:p>
            <a:pPr marL="457200" lvl="0" indent="-342900" rtl="0">
              <a:lnSpc>
                <a:spcPct val="100000"/>
              </a:lnSpc>
              <a:spcBef>
                <a:spcPts val="1200"/>
              </a:spcBef>
              <a:spcAft>
                <a:spcPts val="0"/>
              </a:spcAft>
              <a:buSzPts val="1800"/>
              <a:buChar char="•"/>
            </a:pPr>
            <a:r>
              <a:rPr lang="de-DE" dirty="0">
                <a:latin typeface="Roboto"/>
                <a:ea typeface="Roboto"/>
              </a:rPr>
              <a:t>Summer and </a:t>
            </a:r>
            <a:r>
              <a:rPr lang="de-DE" dirty="0" err="1">
                <a:latin typeface="Roboto"/>
                <a:ea typeface="Roboto"/>
              </a:rPr>
              <a:t>winter</a:t>
            </a:r>
            <a:r>
              <a:rPr lang="de-DE" dirty="0">
                <a:latin typeface="Roboto"/>
                <a:ea typeface="Roboto"/>
              </a:rPr>
              <a:t> </a:t>
            </a:r>
            <a:r>
              <a:rPr lang="de-DE" dirty="0" err="1">
                <a:latin typeface="Roboto"/>
                <a:ea typeface="Roboto"/>
              </a:rPr>
              <a:t>schools</a:t>
            </a:r>
            <a:endParaRPr dirty="0">
              <a:latin typeface="Roboto"/>
              <a:ea typeface="Roboto"/>
            </a:endParaRPr>
          </a:p>
          <a:p>
            <a:pPr marL="457200" lvl="0" indent="-342900" rtl="0">
              <a:lnSpc>
                <a:spcPct val="100000"/>
              </a:lnSpc>
              <a:spcBef>
                <a:spcPts val="1200"/>
              </a:spcBef>
              <a:spcAft>
                <a:spcPts val="0"/>
              </a:spcAft>
              <a:buSzPts val="1800"/>
              <a:buChar char="•"/>
            </a:pPr>
            <a:r>
              <a:rPr lang="de-DE" dirty="0">
                <a:latin typeface="Roboto"/>
                <a:ea typeface="Roboto"/>
              </a:rPr>
              <a:t>Language and </a:t>
            </a:r>
            <a:r>
              <a:rPr lang="de-DE" dirty="0" err="1">
                <a:latin typeface="Roboto"/>
                <a:ea typeface="Roboto"/>
              </a:rPr>
              <a:t>culture</a:t>
            </a:r>
            <a:r>
              <a:rPr lang="de-DE" dirty="0">
                <a:latin typeface="Roboto"/>
                <a:ea typeface="Roboto"/>
              </a:rPr>
              <a:t> </a:t>
            </a:r>
            <a:r>
              <a:rPr lang="de-DE" dirty="0" err="1">
                <a:latin typeface="Roboto"/>
                <a:ea typeface="Roboto"/>
              </a:rPr>
              <a:t>courses</a:t>
            </a:r>
            <a:endParaRPr dirty="0">
              <a:latin typeface="Roboto"/>
              <a:ea typeface="Roboto"/>
            </a:endParaRPr>
          </a:p>
          <a:p>
            <a:pPr marL="457200" lvl="0" indent="-342900" rtl="0">
              <a:lnSpc>
                <a:spcPct val="100000"/>
              </a:lnSpc>
              <a:spcBef>
                <a:spcPts val="1200"/>
              </a:spcBef>
              <a:spcAft>
                <a:spcPts val="0"/>
              </a:spcAft>
              <a:buSzPts val="1800"/>
              <a:buChar char="•"/>
            </a:pPr>
            <a:r>
              <a:rPr lang="de-DE" dirty="0">
                <a:latin typeface="Roboto"/>
                <a:ea typeface="Roboto"/>
              </a:rPr>
              <a:t>Joint </a:t>
            </a:r>
            <a:r>
              <a:rPr lang="de-DE" dirty="0" err="1">
                <a:latin typeface="Roboto"/>
                <a:ea typeface="Roboto"/>
              </a:rPr>
              <a:t>Master</a:t>
            </a:r>
            <a:r>
              <a:rPr lang="de-DE" strike="sngStrike" dirty="0" err="1">
                <a:latin typeface="Roboto"/>
                <a:ea typeface="Roboto"/>
              </a:rPr>
              <a:t>'s</a:t>
            </a:r>
            <a:r>
              <a:rPr lang="de-DE" dirty="0">
                <a:latin typeface="Roboto"/>
                <a:ea typeface="Roboto"/>
              </a:rPr>
              <a:t> Programmes</a:t>
            </a:r>
          </a:p>
          <a:p>
            <a:pPr marL="457200" lvl="0" indent="-342900" rtl="0">
              <a:lnSpc>
                <a:spcPct val="100000"/>
              </a:lnSpc>
              <a:spcBef>
                <a:spcPts val="1200"/>
              </a:spcBef>
              <a:spcAft>
                <a:spcPts val="0"/>
              </a:spcAft>
              <a:buSzPts val="1800"/>
              <a:buChar char="•"/>
            </a:pPr>
            <a:r>
              <a:rPr lang="de-DE" dirty="0">
                <a:latin typeface="Roboto"/>
                <a:ea typeface="Roboto"/>
              </a:rPr>
              <a:t>Unite! </a:t>
            </a:r>
            <a:r>
              <a:rPr lang="de-DE" dirty="0" err="1">
                <a:latin typeface="Roboto"/>
                <a:ea typeface="Roboto"/>
              </a:rPr>
              <a:t>Doctoral</a:t>
            </a:r>
            <a:r>
              <a:rPr lang="de-DE" dirty="0">
                <a:latin typeface="Roboto"/>
                <a:ea typeface="Roboto"/>
              </a:rPr>
              <a:t> School</a:t>
            </a:r>
            <a:endParaRPr dirty="0">
              <a:latin typeface="Roboto"/>
              <a:ea typeface="Roboto"/>
            </a:endParaRPr>
          </a:p>
          <a:p>
            <a:pPr marL="457200" lvl="0" indent="-342900" rtl="0">
              <a:lnSpc>
                <a:spcPct val="100000"/>
              </a:lnSpc>
              <a:spcBef>
                <a:spcPts val="1200"/>
              </a:spcBef>
              <a:spcAft>
                <a:spcPts val="0"/>
              </a:spcAft>
              <a:buSzPts val="1800"/>
              <a:buChar char="•"/>
            </a:pPr>
            <a:r>
              <a:rPr lang="de-DE" dirty="0">
                <a:latin typeface="Roboto"/>
                <a:ea typeface="Roboto"/>
              </a:rPr>
              <a:t>Seed </a:t>
            </a:r>
            <a:r>
              <a:rPr lang="de-DE" dirty="0" err="1">
                <a:latin typeface="Roboto"/>
                <a:ea typeface="Roboto"/>
              </a:rPr>
              <a:t>funding</a:t>
            </a:r>
            <a:r>
              <a:rPr lang="de-DE" dirty="0">
                <a:latin typeface="Roboto"/>
                <a:ea typeface="Roboto"/>
              </a:rPr>
              <a:t> </a:t>
            </a:r>
            <a:r>
              <a:rPr lang="de-DE" dirty="0" err="1">
                <a:latin typeface="Roboto"/>
                <a:ea typeface="Roboto"/>
              </a:rPr>
              <a:t>for</a:t>
            </a:r>
            <a:r>
              <a:rPr lang="de-DE" dirty="0">
                <a:latin typeface="Roboto"/>
                <a:ea typeface="Roboto"/>
              </a:rPr>
              <a:t> </a:t>
            </a:r>
            <a:r>
              <a:rPr lang="de-DE" dirty="0" err="1">
                <a:latin typeface="Roboto"/>
                <a:ea typeface="Roboto"/>
              </a:rPr>
              <a:t>collaborative</a:t>
            </a:r>
            <a:r>
              <a:rPr lang="de-DE" dirty="0">
                <a:latin typeface="Roboto"/>
                <a:ea typeface="Roboto"/>
              </a:rPr>
              <a:t> </a:t>
            </a:r>
            <a:r>
              <a:rPr lang="de-DE" dirty="0" err="1">
                <a:latin typeface="Roboto"/>
                <a:ea typeface="Roboto"/>
              </a:rPr>
              <a:t>student</a:t>
            </a:r>
            <a:r>
              <a:rPr lang="de-DE" dirty="0">
                <a:latin typeface="Roboto"/>
                <a:ea typeface="Roboto"/>
              </a:rPr>
              <a:t> </a:t>
            </a:r>
            <a:r>
              <a:rPr lang="de-DE" dirty="0" err="1">
                <a:latin typeface="Roboto"/>
                <a:ea typeface="Roboto"/>
              </a:rPr>
              <a:t>activities</a:t>
            </a:r>
            <a:endParaRPr dirty="0">
              <a:latin typeface="Roboto"/>
              <a:ea typeface="Roboto"/>
            </a:endParaRPr>
          </a:p>
          <a:p>
            <a:pPr marL="457200" lvl="0" indent="-342900" rtl="0">
              <a:lnSpc>
                <a:spcPct val="100000"/>
              </a:lnSpc>
              <a:spcBef>
                <a:spcPts val="1200"/>
              </a:spcBef>
              <a:spcAft>
                <a:spcPts val="0"/>
              </a:spcAft>
              <a:buSzPts val="1800"/>
              <a:buChar char="•"/>
            </a:pPr>
            <a:r>
              <a:rPr lang="de-DE" dirty="0">
                <a:latin typeface="Roboto"/>
                <a:ea typeface="Roboto"/>
              </a:rPr>
              <a:t>Extra-curricular </a:t>
            </a:r>
            <a:r>
              <a:rPr lang="de-DE" dirty="0" err="1">
                <a:latin typeface="Roboto"/>
                <a:ea typeface="Roboto"/>
              </a:rPr>
              <a:t>activities</a:t>
            </a:r>
            <a:endParaRPr dirty="0">
              <a:latin typeface="Roboto"/>
              <a:ea typeface="Roboto"/>
            </a:endParaRPr>
          </a:p>
        </p:txBody>
      </p:sp>
      <p:sp>
        <p:nvSpPr>
          <p:cNvPr id="235" name="Google Shape;235;p69"/>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de-DE">
                <a:latin typeface="Roboto" panose="02000000000000000000" pitchFamily="2" charset="0"/>
                <a:ea typeface="Roboto" panose="02000000000000000000" pitchFamily="2" charset="0"/>
              </a:rPr>
              <a:t>Internationalise your studies with Unite! </a:t>
            </a:r>
            <a:br>
              <a:rPr lang="de-DE">
                <a:latin typeface="Roboto" panose="02000000000000000000" pitchFamily="2" charset="0"/>
                <a:ea typeface="Roboto" panose="02000000000000000000" pitchFamily="2" charset="0"/>
              </a:rPr>
            </a:br>
            <a:endParaRPr>
              <a:latin typeface="Roboto" panose="02000000000000000000" pitchFamily="2" charset="0"/>
              <a:ea typeface="Roboto" panose="02000000000000000000" pitchFamily="2" charset="0"/>
            </a:endParaRPr>
          </a:p>
        </p:txBody>
      </p:sp>
      <p:pic>
        <p:nvPicPr>
          <p:cNvPr id="5" name="Google Shape;240;p69">
            <a:extLst>
              <a:ext uri="{FF2B5EF4-FFF2-40B4-BE49-F238E27FC236}">
                <a16:creationId xmlns:a16="http://schemas.microsoft.com/office/drawing/2014/main" id="{F4656A9D-529A-4F31-975C-F14888AE19C6}"/>
              </a:ext>
            </a:extLst>
          </p:cNvPr>
          <p:cNvPicPr preferRelativeResize="0"/>
          <p:nvPr/>
        </p:nvPicPr>
        <p:blipFill>
          <a:blip r:embed="rId3">
            <a:extLst>
              <a:ext uri="{28A0092B-C50C-407E-A947-70E740481C1C}">
                <a14:useLocalDpi xmlns:a14="http://schemas.microsoft.com/office/drawing/2010/main" val="0"/>
              </a:ext>
            </a:extLst>
          </a:blip>
          <a:stretch>
            <a:fillRect/>
          </a:stretch>
        </p:blipFill>
        <p:spPr>
          <a:xfrm>
            <a:off x="6255057" y="2087404"/>
            <a:ext cx="5571485" cy="440956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70"/>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de-DE" dirty="0">
                <a:latin typeface="Roboto" panose="02000000000000000000" pitchFamily="2" charset="0"/>
                <a:ea typeface="Roboto" panose="02000000000000000000" pitchFamily="2" charset="0"/>
              </a:rPr>
              <a:t>Find </a:t>
            </a:r>
            <a:r>
              <a:rPr lang="de-DE" dirty="0" err="1">
                <a:latin typeface="Roboto" panose="02000000000000000000" pitchFamily="2" charset="0"/>
                <a:ea typeface="Roboto" panose="02000000000000000000" pitchFamily="2" charset="0"/>
              </a:rPr>
              <a:t>more</a:t>
            </a:r>
            <a:r>
              <a:rPr lang="de-DE" dirty="0">
                <a:latin typeface="Roboto" panose="02000000000000000000" pitchFamily="2" charset="0"/>
                <a:ea typeface="Roboto" panose="02000000000000000000" pitchFamily="2" charset="0"/>
              </a:rPr>
              <a:t> </a:t>
            </a:r>
            <a:r>
              <a:rPr lang="de-DE" dirty="0" err="1">
                <a:latin typeface="Roboto" panose="02000000000000000000" pitchFamily="2" charset="0"/>
                <a:ea typeface="Roboto" panose="02000000000000000000" pitchFamily="2" charset="0"/>
              </a:rPr>
              <a:t>offers</a:t>
            </a:r>
            <a:endParaRPr dirty="0">
              <a:latin typeface="Roboto" panose="02000000000000000000" pitchFamily="2" charset="0"/>
              <a:ea typeface="Roboto" panose="02000000000000000000" pitchFamily="2" charset="0"/>
            </a:endParaRPr>
          </a:p>
        </p:txBody>
      </p:sp>
      <p:sp>
        <p:nvSpPr>
          <p:cNvPr id="15" name="Prostokąt zaokrąglony 14"/>
          <p:cNvSpPr/>
          <p:nvPr/>
        </p:nvSpPr>
        <p:spPr>
          <a:xfrm>
            <a:off x="2790691" y="2127504"/>
            <a:ext cx="4146187" cy="3831262"/>
          </a:xfrm>
          <a:prstGeom prst="roundRect">
            <a:avLst/>
          </a:prstGeom>
          <a:solidFill>
            <a:srgbClr val="369CB8"/>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lvl="0">
              <a:spcBef>
                <a:spcPts val="600"/>
              </a:spcBef>
              <a:buSzPts val="1800"/>
            </a:pPr>
            <a:r>
              <a:rPr lang="de-DE" sz="2400" b="1" dirty="0" err="1">
                <a:solidFill>
                  <a:schemeClr val="bg1"/>
                </a:solidFill>
                <a:latin typeface="Roboto" panose="02000000000000000000" pitchFamily="2" charset="0"/>
                <a:ea typeface="Roboto" panose="02000000000000000000" pitchFamily="2" charset="0"/>
              </a:rPr>
              <a:t>Visit</a:t>
            </a:r>
            <a:r>
              <a:rPr lang="de-DE" sz="2400" b="1" dirty="0">
                <a:solidFill>
                  <a:schemeClr val="bg1"/>
                </a:solidFill>
                <a:latin typeface="Roboto" panose="02000000000000000000" pitchFamily="2" charset="0"/>
                <a:ea typeface="Roboto" panose="02000000000000000000" pitchFamily="2" charset="0"/>
              </a:rPr>
              <a:t> </a:t>
            </a:r>
            <a:r>
              <a:rPr lang="de-DE" sz="2400" b="1" dirty="0" err="1">
                <a:solidFill>
                  <a:schemeClr val="bg1"/>
                </a:solidFill>
                <a:latin typeface="Roboto" panose="02000000000000000000" pitchFamily="2" charset="0"/>
                <a:ea typeface="Roboto" panose="02000000000000000000" pitchFamily="2" charset="0"/>
              </a:rPr>
              <a:t>the</a:t>
            </a:r>
            <a:r>
              <a:rPr lang="de-DE" sz="2400" b="1" dirty="0">
                <a:solidFill>
                  <a:schemeClr val="bg1"/>
                </a:solidFill>
                <a:latin typeface="Roboto" panose="02000000000000000000" pitchFamily="2" charset="0"/>
                <a:ea typeface="Roboto" panose="02000000000000000000" pitchFamily="2" charset="0"/>
              </a:rPr>
              <a:t> </a:t>
            </a:r>
            <a:r>
              <a:rPr lang="de-DE" sz="2400" b="1" dirty="0" err="1">
                <a:solidFill>
                  <a:schemeClr val="bg1"/>
                </a:solidFill>
                <a:latin typeface="Roboto" panose="02000000000000000000" pitchFamily="2" charset="0"/>
                <a:ea typeface="Roboto" panose="02000000000000000000" pitchFamily="2" charset="0"/>
              </a:rPr>
              <a:t>Unite</a:t>
            </a:r>
            <a:r>
              <a:rPr lang="de-DE" sz="2400" b="1" dirty="0">
                <a:solidFill>
                  <a:schemeClr val="bg1"/>
                </a:solidFill>
                <a:latin typeface="Roboto" panose="02000000000000000000" pitchFamily="2" charset="0"/>
                <a:ea typeface="Roboto" panose="02000000000000000000" pitchFamily="2" charset="0"/>
              </a:rPr>
              <a:t>!</a:t>
            </a:r>
            <a:endParaRPr lang="pl-PL" sz="2400" b="1" dirty="0">
              <a:solidFill>
                <a:schemeClr val="bg1"/>
              </a:solidFill>
              <a:latin typeface="Roboto" panose="02000000000000000000" pitchFamily="2" charset="0"/>
              <a:ea typeface="Roboto" panose="02000000000000000000" pitchFamily="2" charset="0"/>
            </a:endParaRPr>
          </a:p>
          <a:p>
            <a:pPr marL="114300" lvl="0">
              <a:spcBef>
                <a:spcPts val="600"/>
              </a:spcBef>
              <a:buSzPts val="1800"/>
            </a:pPr>
            <a:r>
              <a:rPr lang="de-DE" sz="2400" b="1" dirty="0">
                <a:solidFill>
                  <a:schemeClr val="bg1"/>
                </a:solidFill>
                <a:latin typeface="Roboto" panose="02000000000000000000" pitchFamily="2" charset="0"/>
                <a:ea typeface="Roboto" panose="02000000000000000000" pitchFamily="2" charset="0"/>
              </a:rPr>
              <a:t>Student</a:t>
            </a:r>
            <a:r>
              <a:rPr lang="pl-PL" sz="2400" b="1" dirty="0">
                <a:solidFill>
                  <a:schemeClr val="bg1"/>
                </a:solidFill>
                <a:latin typeface="Roboto" panose="02000000000000000000" pitchFamily="2" charset="0"/>
                <a:ea typeface="Roboto" panose="02000000000000000000" pitchFamily="2" charset="0"/>
              </a:rPr>
              <a:t> </a:t>
            </a:r>
            <a:r>
              <a:rPr lang="de-DE" sz="2400" b="1" dirty="0">
                <a:solidFill>
                  <a:schemeClr val="bg1"/>
                </a:solidFill>
                <a:latin typeface="Roboto" panose="02000000000000000000" pitchFamily="2" charset="0"/>
                <a:ea typeface="Roboto" panose="02000000000000000000" pitchFamily="2" charset="0"/>
              </a:rPr>
              <a:t>Catalogue</a:t>
            </a:r>
          </a:p>
          <a:p>
            <a:pPr marL="114300" lvl="0">
              <a:spcBef>
                <a:spcPts val="600"/>
              </a:spcBef>
              <a:buSzPts val="1800"/>
            </a:pPr>
            <a:endParaRPr lang="de-DE" sz="1200" dirty="0">
              <a:solidFill>
                <a:schemeClr val="bg1"/>
              </a:solidFill>
              <a:latin typeface="Roboto" panose="02000000000000000000" pitchFamily="2" charset="0"/>
              <a:ea typeface="Roboto" panose="02000000000000000000" pitchFamily="2" charset="0"/>
            </a:endParaRPr>
          </a:p>
          <a:p>
            <a:pPr marL="914400" lvl="1" indent="-342900">
              <a:lnSpc>
                <a:spcPct val="90000"/>
              </a:lnSpc>
              <a:spcBef>
                <a:spcPts val="600"/>
              </a:spcBef>
              <a:buClr>
                <a:schemeClr val="bg1"/>
              </a:buClr>
              <a:buSzPts val="1800"/>
              <a:buChar char="•"/>
            </a:pPr>
            <a:r>
              <a:rPr lang="de-DE" sz="1600" dirty="0" err="1">
                <a:solidFill>
                  <a:schemeClr val="bg1"/>
                </a:solidFill>
                <a:latin typeface="Roboto" panose="02000000000000000000" pitchFamily="2" charset="0"/>
                <a:ea typeface="Roboto" panose="02000000000000000000" pitchFamily="2" charset="0"/>
              </a:rPr>
              <a:t>Courses</a:t>
            </a:r>
            <a:endParaRPr lang="de-DE" sz="1600" dirty="0">
              <a:solidFill>
                <a:schemeClr val="bg1"/>
              </a:solidFill>
              <a:latin typeface="Roboto" panose="02000000000000000000" pitchFamily="2" charset="0"/>
              <a:ea typeface="Roboto" panose="02000000000000000000" pitchFamily="2" charset="0"/>
            </a:endParaRPr>
          </a:p>
          <a:p>
            <a:pPr marL="914400" lvl="1" indent="-342900">
              <a:lnSpc>
                <a:spcPct val="90000"/>
              </a:lnSpc>
              <a:spcBef>
                <a:spcPts val="600"/>
              </a:spcBef>
              <a:buClr>
                <a:schemeClr val="bg1"/>
              </a:buClr>
              <a:buSzPts val="1800"/>
              <a:buChar char="•"/>
            </a:pPr>
            <a:r>
              <a:rPr lang="de-DE" sz="1600" dirty="0">
                <a:solidFill>
                  <a:schemeClr val="bg1"/>
                </a:solidFill>
                <a:latin typeface="Roboto" panose="02000000000000000000" pitchFamily="2" charset="0"/>
                <a:ea typeface="Roboto" panose="02000000000000000000" pitchFamily="2" charset="0"/>
              </a:rPr>
              <a:t>Joint </a:t>
            </a:r>
            <a:r>
              <a:rPr lang="de-DE" sz="1600" dirty="0" err="1">
                <a:solidFill>
                  <a:schemeClr val="bg1"/>
                </a:solidFill>
                <a:latin typeface="Roboto" panose="02000000000000000000" pitchFamily="2" charset="0"/>
                <a:ea typeface="Roboto" panose="02000000000000000000" pitchFamily="2" charset="0"/>
              </a:rPr>
              <a:t>Master's</a:t>
            </a:r>
            <a:r>
              <a:rPr lang="pl-PL" sz="1600" dirty="0">
                <a:solidFill>
                  <a:schemeClr val="bg1"/>
                </a:solidFill>
                <a:latin typeface="Roboto" panose="02000000000000000000" pitchFamily="2" charset="0"/>
                <a:ea typeface="Roboto" panose="02000000000000000000" pitchFamily="2" charset="0"/>
              </a:rPr>
              <a:t> </a:t>
            </a:r>
            <a:r>
              <a:rPr lang="de-DE" sz="1600" dirty="0">
                <a:solidFill>
                  <a:schemeClr val="bg1"/>
                </a:solidFill>
                <a:latin typeface="Roboto" panose="02000000000000000000" pitchFamily="2" charset="0"/>
                <a:ea typeface="Roboto" panose="02000000000000000000" pitchFamily="2" charset="0"/>
              </a:rPr>
              <a:t>Programmes</a:t>
            </a:r>
          </a:p>
          <a:p>
            <a:pPr marL="914400" lvl="1" indent="-342900">
              <a:lnSpc>
                <a:spcPct val="90000"/>
              </a:lnSpc>
              <a:spcBef>
                <a:spcPts val="600"/>
              </a:spcBef>
              <a:buClr>
                <a:schemeClr val="bg1"/>
              </a:buClr>
              <a:buSzPts val="1800"/>
              <a:buChar char="•"/>
            </a:pPr>
            <a:r>
              <a:rPr lang="de-DE" sz="1600" dirty="0">
                <a:solidFill>
                  <a:schemeClr val="bg1"/>
                </a:solidFill>
                <a:latin typeface="Roboto" panose="02000000000000000000" pitchFamily="2" charset="0"/>
                <a:ea typeface="Roboto" panose="02000000000000000000" pitchFamily="2" charset="0"/>
              </a:rPr>
              <a:t>MOOCs </a:t>
            </a:r>
          </a:p>
          <a:p>
            <a:pPr marL="914400" lvl="1" indent="-342900">
              <a:lnSpc>
                <a:spcPct val="90000"/>
              </a:lnSpc>
              <a:spcBef>
                <a:spcPts val="600"/>
              </a:spcBef>
              <a:buClr>
                <a:schemeClr val="bg1"/>
              </a:buClr>
              <a:buSzPts val="1800"/>
              <a:buChar char="•"/>
            </a:pPr>
            <a:r>
              <a:rPr lang="de-DE" sz="1600" dirty="0">
                <a:solidFill>
                  <a:schemeClr val="bg1"/>
                </a:solidFill>
                <a:latin typeface="Roboto" panose="02000000000000000000" pitchFamily="2" charset="0"/>
                <a:ea typeface="Roboto" panose="02000000000000000000" pitchFamily="2" charset="0"/>
              </a:rPr>
              <a:t>Extra-curricular </a:t>
            </a:r>
            <a:r>
              <a:rPr lang="de-DE" sz="1600" dirty="0" err="1">
                <a:solidFill>
                  <a:schemeClr val="bg1"/>
                </a:solidFill>
                <a:latin typeface="Roboto" panose="02000000000000000000" pitchFamily="2" charset="0"/>
                <a:ea typeface="Roboto" panose="02000000000000000000" pitchFamily="2" charset="0"/>
              </a:rPr>
              <a:t>activities</a:t>
            </a:r>
            <a:endParaRPr lang="pl-PL" sz="1600" dirty="0">
              <a:solidFill>
                <a:schemeClr val="bg1"/>
              </a:solidFill>
              <a:latin typeface="Roboto" panose="02000000000000000000" pitchFamily="2" charset="0"/>
              <a:ea typeface="Roboto" panose="02000000000000000000" pitchFamily="2" charset="0"/>
            </a:endParaRPr>
          </a:p>
          <a:p>
            <a:pPr marL="914400" lvl="1" indent="-342900">
              <a:lnSpc>
                <a:spcPct val="90000"/>
              </a:lnSpc>
              <a:spcBef>
                <a:spcPts val="600"/>
              </a:spcBef>
              <a:buClr>
                <a:schemeClr val="bg1"/>
              </a:buClr>
              <a:buSzPts val="1800"/>
              <a:buChar char="•"/>
            </a:pPr>
            <a:endParaRPr lang="de-DE" sz="2000" b="1" dirty="0">
              <a:solidFill>
                <a:schemeClr val="bg1"/>
              </a:solidFill>
              <a:latin typeface="Roboto" panose="02000000000000000000" pitchFamily="2" charset="0"/>
              <a:ea typeface="Roboto" panose="02000000000000000000" pitchFamily="2" charset="0"/>
            </a:endParaRPr>
          </a:p>
        </p:txBody>
      </p:sp>
      <p:sp>
        <p:nvSpPr>
          <p:cNvPr id="16" name="Prostokąt zaokrąglony 15"/>
          <p:cNvSpPr/>
          <p:nvPr/>
        </p:nvSpPr>
        <p:spPr>
          <a:xfrm>
            <a:off x="6994469" y="2127504"/>
            <a:ext cx="3734739" cy="1874826"/>
          </a:xfrm>
          <a:prstGeom prst="roundRect">
            <a:avLst/>
          </a:prstGeom>
          <a:solidFill>
            <a:srgbClr val="5B6897"/>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a:spcBef>
                <a:spcPts val="600"/>
              </a:spcBef>
              <a:buSzPts val="1800"/>
            </a:pPr>
            <a:r>
              <a:rPr lang="en-US" sz="2400" b="1" dirty="0">
                <a:solidFill>
                  <a:schemeClr val="bg1"/>
                </a:solidFill>
                <a:latin typeface="Roboto" panose="02000000000000000000" pitchFamily="2" charset="0"/>
                <a:ea typeface="Roboto" panose="02000000000000000000" pitchFamily="2" charset="0"/>
              </a:rPr>
              <a:t>Attend the Unite!</a:t>
            </a:r>
            <a:br>
              <a:rPr lang="en-US" sz="2400" b="1" dirty="0">
                <a:solidFill>
                  <a:schemeClr val="bg1"/>
                </a:solidFill>
                <a:latin typeface="Roboto" panose="02000000000000000000" pitchFamily="2" charset="0"/>
                <a:ea typeface="Roboto" panose="02000000000000000000" pitchFamily="2" charset="0"/>
              </a:rPr>
            </a:br>
            <a:r>
              <a:rPr lang="en-US" sz="2400" b="1" dirty="0">
                <a:solidFill>
                  <a:schemeClr val="bg1"/>
                </a:solidFill>
                <a:latin typeface="Roboto" panose="02000000000000000000" pitchFamily="2" charset="0"/>
                <a:ea typeface="Roboto" panose="02000000000000000000" pitchFamily="2" charset="0"/>
              </a:rPr>
              <a:t>Student Fair</a:t>
            </a:r>
          </a:p>
        </p:txBody>
      </p:sp>
      <p:sp>
        <p:nvSpPr>
          <p:cNvPr id="17" name="Prostokąt zaokrąglony 16"/>
          <p:cNvSpPr/>
          <p:nvPr/>
        </p:nvSpPr>
        <p:spPr>
          <a:xfrm>
            <a:off x="6994469" y="4062849"/>
            <a:ext cx="3813978" cy="1895917"/>
          </a:xfrm>
          <a:prstGeom prst="roundRect">
            <a:avLst/>
          </a:prstGeom>
          <a:solidFill>
            <a:srgbClr val="49997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lvl="0">
              <a:spcBef>
                <a:spcPts val="600"/>
              </a:spcBef>
              <a:buSzPts val="1800"/>
            </a:pPr>
            <a:r>
              <a:rPr lang="en-US" sz="2400" b="1" dirty="0">
                <a:solidFill>
                  <a:schemeClr val="bg1"/>
                </a:solidFill>
                <a:latin typeface="Roboto" panose="02000000000000000000" pitchFamily="2" charset="0"/>
                <a:ea typeface="Roboto" panose="02000000000000000000" pitchFamily="2" charset="0"/>
              </a:rPr>
              <a:t>Contact the Student</a:t>
            </a:r>
            <a:br>
              <a:rPr lang="en-US" sz="2400" b="1" dirty="0">
                <a:solidFill>
                  <a:schemeClr val="bg1"/>
                </a:solidFill>
                <a:latin typeface="Roboto" panose="02000000000000000000" pitchFamily="2" charset="0"/>
                <a:ea typeface="Roboto" panose="02000000000000000000" pitchFamily="2" charset="0"/>
              </a:rPr>
            </a:br>
            <a:r>
              <a:rPr lang="en-US" sz="2400" b="1" dirty="0">
                <a:solidFill>
                  <a:schemeClr val="bg1"/>
                </a:solidFill>
                <a:latin typeface="Roboto" panose="02000000000000000000" pitchFamily="2" charset="0"/>
                <a:ea typeface="Roboto" panose="02000000000000000000" pitchFamily="2" charset="0"/>
              </a:rPr>
              <a:t>Liaison Officers</a:t>
            </a:r>
          </a:p>
        </p:txBody>
      </p:sp>
      <p:pic>
        <p:nvPicPr>
          <p:cNvPr id="244" name="Google Shape;244;p70" descr="A qr code on a white background&#10;&#10;Description automatically generated"/>
          <p:cNvPicPr preferRelativeResize="0"/>
          <p:nvPr/>
        </p:nvPicPr>
        <p:blipFill rotWithShape="1">
          <a:blip r:embed="rId3">
            <a:alphaModFix/>
          </a:blip>
          <a:srcRect/>
          <a:stretch/>
        </p:blipFill>
        <p:spPr>
          <a:xfrm>
            <a:off x="612103" y="4062849"/>
            <a:ext cx="2038818" cy="193336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71"/>
          <p:cNvSpPr txBox="1">
            <a:spLocks noGrp="1"/>
          </p:cNvSpPr>
          <p:nvPr>
            <p:ph type="body" idx="2"/>
          </p:nvPr>
        </p:nvSpPr>
        <p:spPr>
          <a:xfrm>
            <a:off x="6223606" y="2086377"/>
            <a:ext cx="5428464" cy="4411623"/>
          </a:xfrm>
          <a:prstGeom prst="rect">
            <a:avLst/>
          </a:prstGeom>
          <a:noFill/>
          <a:ln>
            <a:noFill/>
          </a:ln>
        </p:spPr>
        <p:txBody>
          <a:bodyPr spcFirstLastPara="1" wrap="square" lIns="0" tIns="0" rIns="0" bIns="0" anchor="t" anchorCtr="0">
            <a:noAutofit/>
          </a:bodyPr>
          <a:lstStyle/>
          <a:p>
            <a:pPr marL="457200" lvl="0" indent="-342900" rtl="0">
              <a:lnSpc>
                <a:spcPct val="100000"/>
              </a:lnSpc>
              <a:spcBef>
                <a:spcPts val="1200"/>
              </a:spcBef>
              <a:spcAft>
                <a:spcPts val="0"/>
              </a:spcAft>
              <a:buSzPts val="1800"/>
              <a:buChar char="•"/>
            </a:pPr>
            <a:r>
              <a:rPr lang="de-DE" dirty="0">
                <a:latin typeface="Roboto"/>
                <a:ea typeface="Roboto"/>
              </a:rPr>
              <a:t>SLOs connect </a:t>
            </a:r>
            <a:r>
              <a:rPr lang="de-DE" dirty="0" err="1">
                <a:latin typeface="Roboto"/>
                <a:ea typeface="Roboto"/>
              </a:rPr>
              <a:t>students</a:t>
            </a:r>
            <a:r>
              <a:rPr lang="de-DE" dirty="0">
                <a:latin typeface="Roboto"/>
                <a:ea typeface="Roboto"/>
              </a:rPr>
              <a:t>, promote </a:t>
            </a:r>
            <a:r>
              <a:rPr lang="de-DE" dirty="0" err="1">
                <a:latin typeface="Roboto"/>
                <a:ea typeface="Roboto"/>
              </a:rPr>
              <a:t>Unite</a:t>
            </a:r>
            <a:r>
              <a:rPr lang="de-DE" dirty="0">
                <a:latin typeface="Roboto"/>
                <a:ea typeface="Roboto"/>
              </a:rPr>
              <a:t>! </a:t>
            </a:r>
            <a:r>
              <a:rPr lang="de-DE" dirty="0" err="1">
                <a:latin typeface="Roboto"/>
                <a:ea typeface="Roboto"/>
              </a:rPr>
              <a:t>offerings</a:t>
            </a:r>
            <a:r>
              <a:rPr lang="de-DE" dirty="0">
                <a:latin typeface="Roboto"/>
                <a:ea typeface="Roboto"/>
              </a:rPr>
              <a:t>,</a:t>
            </a:r>
            <a:r>
              <a:rPr lang="de-DE" dirty="0">
                <a:latin typeface="Roboto" panose="02000000000000000000" pitchFamily="2" charset="0"/>
                <a:ea typeface="Roboto" panose="02000000000000000000" pitchFamily="2" charset="0"/>
              </a:rPr>
              <a:t> </a:t>
            </a:r>
            <a:r>
              <a:rPr lang="de-DE" dirty="0">
                <a:latin typeface="Roboto"/>
                <a:ea typeface="Roboto"/>
              </a:rPr>
              <a:t>and </a:t>
            </a:r>
            <a:r>
              <a:rPr lang="de-DE" dirty="0" err="1">
                <a:latin typeface="Roboto"/>
                <a:ea typeface="Roboto"/>
              </a:rPr>
              <a:t>collaborate</a:t>
            </a:r>
            <a:r>
              <a:rPr lang="de-DE" dirty="0">
                <a:latin typeface="Roboto"/>
                <a:ea typeface="Roboto"/>
              </a:rPr>
              <a:t> </a:t>
            </a:r>
            <a:r>
              <a:rPr lang="de-DE" dirty="0" err="1">
                <a:latin typeface="Roboto"/>
                <a:ea typeface="Roboto"/>
              </a:rPr>
              <a:t>to</a:t>
            </a:r>
            <a:r>
              <a:rPr lang="de-DE" dirty="0">
                <a:latin typeface="Roboto"/>
                <a:ea typeface="Roboto"/>
              </a:rPr>
              <a:t> boost </a:t>
            </a:r>
            <a:r>
              <a:rPr lang="de-DE" dirty="0" err="1">
                <a:latin typeface="Roboto"/>
                <a:ea typeface="Roboto"/>
              </a:rPr>
              <a:t>student</a:t>
            </a:r>
            <a:r>
              <a:rPr lang="de-DE" dirty="0">
                <a:latin typeface="Roboto"/>
                <a:ea typeface="Roboto"/>
              </a:rPr>
              <a:t> </a:t>
            </a:r>
            <a:r>
              <a:rPr lang="de-DE" dirty="0" err="1">
                <a:latin typeface="Roboto"/>
                <a:ea typeface="Roboto"/>
              </a:rPr>
              <a:t>involvement</a:t>
            </a:r>
            <a:r>
              <a:rPr lang="de-DE" dirty="0">
                <a:latin typeface="Roboto"/>
                <a:ea typeface="Roboto"/>
              </a:rPr>
              <a:t> in </a:t>
            </a:r>
            <a:r>
              <a:rPr lang="de-DE" dirty="0" err="1">
                <a:latin typeface="Roboto"/>
                <a:ea typeface="Roboto"/>
              </a:rPr>
              <a:t>Unite</a:t>
            </a:r>
            <a:r>
              <a:rPr lang="de-DE" dirty="0">
                <a:latin typeface="Roboto"/>
                <a:ea typeface="Roboto"/>
              </a:rPr>
              <a:t>!</a:t>
            </a:r>
            <a:endParaRPr lang="en-US" dirty="0">
              <a:latin typeface="Roboto"/>
              <a:ea typeface="Roboto"/>
            </a:endParaRPr>
          </a:p>
          <a:p>
            <a:pPr marL="457200" lvl="0" indent="-342900" rtl="0">
              <a:lnSpc>
                <a:spcPct val="100000"/>
              </a:lnSpc>
              <a:spcBef>
                <a:spcPts val="1200"/>
              </a:spcBef>
              <a:spcAft>
                <a:spcPts val="0"/>
              </a:spcAft>
              <a:buSzPts val="1800"/>
              <a:buChar char="•"/>
            </a:pPr>
            <a:r>
              <a:rPr lang="de-DE" dirty="0">
                <a:latin typeface="Roboto"/>
                <a:ea typeface="Roboto"/>
              </a:rPr>
              <a:t>Help </a:t>
            </a:r>
            <a:r>
              <a:rPr lang="de-DE" dirty="0" err="1">
                <a:latin typeface="Roboto"/>
                <a:ea typeface="Roboto"/>
              </a:rPr>
              <a:t>you</a:t>
            </a:r>
            <a:r>
              <a:rPr lang="de-DE" dirty="0">
                <a:latin typeface="Roboto"/>
                <a:ea typeface="Roboto"/>
              </a:rPr>
              <a:t> find </a:t>
            </a:r>
            <a:r>
              <a:rPr lang="de-DE" dirty="0" err="1">
                <a:latin typeface="Roboto"/>
                <a:ea typeface="Roboto"/>
              </a:rPr>
              <a:t>partners</a:t>
            </a:r>
            <a:r>
              <a:rPr lang="de-DE" dirty="0">
                <a:latin typeface="Roboto"/>
                <a:ea typeface="Roboto"/>
              </a:rPr>
              <a:t> </a:t>
            </a:r>
            <a:r>
              <a:rPr lang="de-DE" dirty="0" err="1">
                <a:latin typeface="Roboto"/>
                <a:ea typeface="Roboto"/>
              </a:rPr>
              <a:t>for</a:t>
            </a:r>
            <a:r>
              <a:rPr lang="de-DE" dirty="0">
                <a:latin typeface="Roboto"/>
                <a:ea typeface="Roboto"/>
              </a:rPr>
              <a:t> </a:t>
            </a:r>
            <a:r>
              <a:rPr lang="de-DE" dirty="0" err="1">
                <a:latin typeface="Roboto"/>
                <a:ea typeface="Roboto"/>
              </a:rPr>
              <a:t>the</a:t>
            </a:r>
            <a:r>
              <a:rPr lang="de-DE" dirty="0">
                <a:latin typeface="Roboto"/>
                <a:ea typeface="Roboto"/>
              </a:rPr>
              <a:t> </a:t>
            </a:r>
            <a:r>
              <a:rPr lang="de-DE" dirty="0" err="1">
                <a:latin typeface="Roboto"/>
                <a:ea typeface="Roboto"/>
              </a:rPr>
              <a:t>student</a:t>
            </a:r>
            <a:r>
              <a:rPr lang="de-DE" dirty="0">
                <a:latin typeface="Roboto"/>
                <a:ea typeface="Roboto"/>
              </a:rPr>
              <a:t> </a:t>
            </a:r>
            <a:r>
              <a:rPr lang="de-DE" dirty="0" err="1">
                <a:latin typeface="Roboto"/>
                <a:ea typeface="Roboto"/>
              </a:rPr>
              <a:t>activities</a:t>
            </a:r>
            <a:r>
              <a:rPr lang="de-DE" dirty="0">
                <a:latin typeface="Roboto"/>
                <a:ea typeface="Roboto"/>
              </a:rPr>
              <a:t> Seed Fund </a:t>
            </a:r>
            <a:r>
              <a:rPr lang="de-DE" dirty="0" err="1">
                <a:latin typeface="Roboto"/>
                <a:ea typeface="Roboto"/>
              </a:rPr>
              <a:t>from</a:t>
            </a:r>
            <a:r>
              <a:rPr lang="de-DE" dirty="0">
                <a:latin typeface="Roboto"/>
                <a:ea typeface="Roboto"/>
              </a:rPr>
              <a:t> </a:t>
            </a:r>
            <a:r>
              <a:rPr lang="de-DE" dirty="0" err="1">
                <a:latin typeface="Roboto"/>
                <a:ea typeface="Roboto"/>
              </a:rPr>
              <a:t>another</a:t>
            </a:r>
            <a:r>
              <a:rPr lang="de-DE" dirty="0">
                <a:latin typeface="Roboto"/>
                <a:ea typeface="Roboto"/>
              </a:rPr>
              <a:t> </a:t>
            </a:r>
            <a:r>
              <a:rPr lang="de-DE" dirty="0" err="1">
                <a:latin typeface="Roboto"/>
                <a:ea typeface="Roboto"/>
              </a:rPr>
              <a:t>Unite</a:t>
            </a:r>
            <a:r>
              <a:rPr lang="de-DE" dirty="0">
                <a:latin typeface="Roboto"/>
                <a:ea typeface="Roboto"/>
              </a:rPr>
              <a:t>! </a:t>
            </a:r>
            <a:r>
              <a:rPr lang="de-DE" dirty="0" err="1">
                <a:latin typeface="Roboto"/>
                <a:ea typeface="Roboto"/>
              </a:rPr>
              <a:t>university</a:t>
            </a:r>
            <a:endParaRPr dirty="0">
              <a:latin typeface="Roboto"/>
              <a:ea typeface="Roboto"/>
            </a:endParaRPr>
          </a:p>
          <a:p>
            <a:pPr marL="457200" lvl="0" indent="-342900" rtl="0">
              <a:lnSpc>
                <a:spcPct val="100000"/>
              </a:lnSpc>
              <a:spcBef>
                <a:spcPts val="1200"/>
              </a:spcBef>
              <a:spcAft>
                <a:spcPts val="0"/>
              </a:spcAft>
              <a:buSzPts val="1800"/>
              <a:buChar char="•"/>
            </a:pPr>
            <a:r>
              <a:rPr lang="de-DE" dirty="0">
                <a:latin typeface="Roboto"/>
                <a:ea typeface="Roboto"/>
              </a:rPr>
              <a:t>Check </a:t>
            </a:r>
            <a:r>
              <a:rPr lang="de-DE" dirty="0" err="1">
                <a:latin typeface="Roboto"/>
                <a:ea typeface="Roboto"/>
              </a:rPr>
              <a:t>the</a:t>
            </a:r>
            <a:r>
              <a:rPr lang="de-DE" dirty="0">
                <a:latin typeface="Roboto"/>
                <a:ea typeface="Roboto"/>
              </a:rPr>
              <a:t> </a:t>
            </a:r>
            <a:r>
              <a:rPr lang="de-DE" dirty="0" err="1">
                <a:latin typeface="Roboto"/>
                <a:ea typeface="Roboto"/>
              </a:rPr>
              <a:t>Unite</a:t>
            </a:r>
            <a:r>
              <a:rPr lang="de-DE" dirty="0">
                <a:latin typeface="Roboto"/>
                <a:ea typeface="Roboto"/>
              </a:rPr>
              <a:t>! </a:t>
            </a:r>
            <a:r>
              <a:rPr lang="de-DE" dirty="0" err="1">
                <a:latin typeface="Roboto"/>
                <a:ea typeface="Roboto"/>
              </a:rPr>
              <a:t>website</a:t>
            </a:r>
            <a:r>
              <a:rPr lang="de-DE" dirty="0">
                <a:latin typeface="Roboto"/>
                <a:ea typeface="Roboto"/>
              </a:rPr>
              <a:t> "Contact" </a:t>
            </a:r>
            <a:r>
              <a:rPr lang="de-DE" dirty="0" err="1">
                <a:latin typeface="Roboto"/>
                <a:ea typeface="Roboto"/>
              </a:rPr>
              <a:t>for</a:t>
            </a:r>
            <a:r>
              <a:rPr lang="de-DE" dirty="0">
                <a:latin typeface="Roboto"/>
                <a:ea typeface="Roboto"/>
              </a:rPr>
              <a:t> </a:t>
            </a:r>
            <a:r>
              <a:rPr lang="de-DE" dirty="0" err="1">
                <a:latin typeface="Roboto"/>
                <a:ea typeface="Roboto"/>
              </a:rPr>
              <a:t>your</a:t>
            </a:r>
            <a:r>
              <a:rPr lang="de-DE" dirty="0">
                <a:latin typeface="Roboto"/>
                <a:ea typeface="Roboto"/>
              </a:rPr>
              <a:t> </a:t>
            </a:r>
            <a:br>
              <a:rPr lang="de-DE" dirty="0">
                <a:latin typeface="Roboto"/>
                <a:ea typeface="Roboto"/>
              </a:rPr>
            </a:br>
            <a:r>
              <a:rPr lang="de-DE" dirty="0" err="1">
                <a:latin typeface="Roboto"/>
                <a:ea typeface="Roboto"/>
              </a:rPr>
              <a:t>university's</a:t>
            </a:r>
            <a:r>
              <a:rPr lang="de-DE" dirty="0">
                <a:latin typeface="Roboto"/>
                <a:ea typeface="Roboto"/>
              </a:rPr>
              <a:t> SLO</a:t>
            </a:r>
            <a:endParaRPr lang="de-DE" dirty="0">
              <a:solidFill>
                <a:srgbClr val="000000"/>
              </a:solidFill>
              <a:latin typeface="Roboto"/>
              <a:ea typeface="Roboto"/>
            </a:endParaRPr>
          </a:p>
          <a:p>
            <a:pPr marL="114300" lvl="0" indent="0" algn="just" rtl="0">
              <a:lnSpc>
                <a:spcPct val="100000"/>
              </a:lnSpc>
              <a:spcBef>
                <a:spcPts val="1200"/>
              </a:spcBef>
              <a:spcAft>
                <a:spcPts val="0"/>
              </a:spcAft>
              <a:buSzPts val="1800"/>
              <a:buNone/>
            </a:pPr>
            <a:endParaRPr dirty="0">
              <a:solidFill>
                <a:srgbClr val="000000"/>
              </a:solidFill>
              <a:latin typeface="Arial"/>
              <a:ea typeface="Arial"/>
              <a:cs typeface="Arial"/>
              <a:sym typeface="Arial"/>
            </a:endParaRPr>
          </a:p>
        </p:txBody>
      </p:sp>
      <p:sp>
        <p:nvSpPr>
          <p:cNvPr id="258" name="Google Shape;258;p71"/>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de-DE" dirty="0">
                <a:latin typeface="Roboto" panose="02000000000000000000" pitchFamily="2" charset="0"/>
                <a:ea typeface="Roboto" panose="02000000000000000000" pitchFamily="2" charset="0"/>
              </a:rPr>
              <a:t>Student Liaison </a:t>
            </a:r>
            <a:r>
              <a:rPr lang="de-DE" dirty="0" err="1">
                <a:latin typeface="Roboto" panose="02000000000000000000" pitchFamily="2" charset="0"/>
                <a:ea typeface="Roboto" panose="02000000000000000000" pitchFamily="2" charset="0"/>
              </a:rPr>
              <a:t>Officers</a:t>
            </a:r>
            <a:r>
              <a:rPr lang="de-DE" dirty="0">
                <a:latin typeface="Roboto" panose="02000000000000000000" pitchFamily="2" charset="0"/>
                <a:ea typeface="Roboto" panose="02000000000000000000" pitchFamily="2" charset="0"/>
              </a:rPr>
              <a:t> (SLOs) </a:t>
            </a:r>
            <a:br>
              <a:rPr lang="de-DE" dirty="0">
                <a:latin typeface="Roboto" panose="02000000000000000000" pitchFamily="2" charset="0"/>
                <a:ea typeface="Roboto" panose="02000000000000000000" pitchFamily="2" charset="0"/>
              </a:rPr>
            </a:br>
            <a:endParaRPr dirty="0">
              <a:latin typeface="Roboto" panose="02000000000000000000" pitchFamily="2" charset="0"/>
              <a:ea typeface="Roboto" panose="02000000000000000000" pitchFamily="2" charset="0"/>
            </a:endParaRPr>
          </a:p>
        </p:txBody>
      </p:sp>
      <p:pic>
        <p:nvPicPr>
          <p:cNvPr id="5" name="Google Shape;263;p71">
            <a:extLst>
              <a:ext uri="{FF2B5EF4-FFF2-40B4-BE49-F238E27FC236}">
                <a16:creationId xmlns:a16="http://schemas.microsoft.com/office/drawing/2014/main" id="{86644962-62C2-48CD-8C7D-0289A660C77B}"/>
              </a:ext>
            </a:extLst>
          </p:cNvPr>
          <p:cNvPicPr preferRelativeResize="0"/>
          <p:nvPr/>
        </p:nvPicPr>
        <p:blipFill rotWithShape="1">
          <a:blip r:embed="rId3">
            <a:alphaModFix/>
          </a:blip>
          <a:srcRect t="169" b="169"/>
          <a:stretch/>
        </p:blipFill>
        <p:spPr>
          <a:xfrm>
            <a:off x="368608" y="2098766"/>
            <a:ext cx="5572784" cy="439782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72"/>
          <p:cNvSpPr txBox="1">
            <a:spLocks noGrp="1"/>
          </p:cNvSpPr>
          <p:nvPr>
            <p:ph type="body" idx="2"/>
          </p:nvPr>
        </p:nvSpPr>
        <p:spPr>
          <a:xfrm>
            <a:off x="361199" y="2086377"/>
            <a:ext cx="5338561" cy="4411623"/>
          </a:xfrm>
          <a:prstGeom prst="rect">
            <a:avLst/>
          </a:prstGeom>
          <a:noFill/>
          <a:ln>
            <a:noFill/>
          </a:ln>
        </p:spPr>
        <p:txBody>
          <a:bodyPr spcFirstLastPara="1" wrap="square" lIns="0" tIns="0" rIns="0" bIns="0" anchor="t" anchorCtr="0">
            <a:noAutofit/>
          </a:bodyPr>
          <a:lstStyle/>
          <a:p>
            <a:pPr indent="-457200">
              <a:spcBef>
                <a:spcPts val="1800"/>
              </a:spcBef>
            </a:pPr>
            <a:r>
              <a:rPr lang="en-US" dirty="0">
                <a:latin typeface="Roboto"/>
                <a:ea typeface="Roboto"/>
              </a:rPr>
              <a:t>Students have their own association</a:t>
            </a:r>
            <a:br>
              <a:rPr lang="en-US" dirty="0">
                <a:latin typeface="Roboto"/>
                <a:ea typeface="Roboto"/>
              </a:rPr>
            </a:br>
            <a:r>
              <a:rPr lang="en-US" dirty="0">
                <a:latin typeface="Roboto"/>
                <a:ea typeface="Roboto"/>
              </a:rPr>
              <a:t>SURE! – Students in Unite! for Representation and Empowerment</a:t>
            </a:r>
          </a:p>
          <a:p>
            <a:pPr marL="457200" lvl="0" indent="-457200" rtl="0">
              <a:lnSpc>
                <a:spcPct val="100000"/>
              </a:lnSpc>
              <a:spcBef>
                <a:spcPts val="1800"/>
              </a:spcBef>
              <a:spcAft>
                <a:spcPts val="0"/>
              </a:spcAft>
              <a:buSzPts val="1800"/>
              <a:buChar char="•"/>
            </a:pPr>
            <a:r>
              <a:rPr lang="de-DE" dirty="0">
                <a:latin typeface="Roboto"/>
                <a:ea typeface="Roboto"/>
              </a:rPr>
              <a:t>SURE! </a:t>
            </a:r>
            <a:r>
              <a:rPr lang="de-DE" dirty="0" err="1">
                <a:latin typeface="Roboto"/>
                <a:ea typeface="Roboto"/>
              </a:rPr>
              <a:t>students</a:t>
            </a:r>
            <a:r>
              <a:rPr lang="de-DE" dirty="0">
                <a:latin typeface="Roboto"/>
                <a:ea typeface="Roboto"/>
              </a:rPr>
              <a:t> </a:t>
            </a:r>
            <a:r>
              <a:rPr lang="de-DE" dirty="0" err="1">
                <a:latin typeface="Roboto"/>
                <a:ea typeface="Roboto"/>
              </a:rPr>
              <a:t>are</a:t>
            </a:r>
            <a:r>
              <a:rPr lang="de-DE" dirty="0">
                <a:latin typeface="Roboto"/>
                <a:ea typeface="Roboto"/>
              </a:rPr>
              <a:t> </a:t>
            </a:r>
            <a:r>
              <a:rPr lang="de-DE" dirty="0" err="1">
                <a:latin typeface="Roboto"/>
                <a:ea typeface="Roboto"/>
              </a:rPr>
              <a:t>part</a:t>
            </a:r>
            <a:r>
              <a:rPr lang="de-DE" dirty="0">
                <a:latin typeface="Roboto"/>
                <a:ea typeface="Roboto"/>
              </a:rPr>
              <a:t> </a:t>
            </a:r>
            <a:r>
              <a:rPr lang="de-DE" dirty="0" err="1">
                <a:latin typeface="Roboto"/>
                <a:ea typeface="Roboto"/>
              </a:rPr>
              <a:t>of</a:t>
            </a:r>
            <a:r>
              <a:rPr lang="de-DE" dirty="0">
                <a:latin typeface="Roboto"/>
                <a:ea typeface="Roboto"/>
              </a:rPr>
              <a:t> </a:t>
            </a:r>
            <a:r>
              <a:rPr lang="de-DE" dirty="0" err="1">
                <a:latin typeface="Roboto"/>
                <a:ea typeface="Roboto"/>
              </a:rPr>
              <a:t>the</a:t>
            </a:r>
            <a:r>
              <a:rPr lang="de-DE" dirty="0">
                <a:latin typeface="Roboto"/>
                <a:ea typeface="Roboto"/>
              </a:rPr>
              <a:t> </a:t>
            </a:r>
            <a:r>
              <a:rPr lang="de-DE" dirty="0" err="1">
                <a:latin typeface="Roboto"/>
                <a:ea typeface="Roboto"/>
              </a:rPr>
              <a:t>decision-making</a:t>
            </a:r>
            <a:br>
              <a:rPr lang="pl-PL" dirty="0">
                <a:latin typeface="Roboto"/>
                <a:ea typeface="Roboto"/>
              </a:rPr>
            </a:br>
            <a:r>
              <a:rPr lang="de-DE" dirty="0" err="1">
                <a:latin typeface="Roboto"/>
                <a:ea typeface="Roboto"/>
              </a:rPr>
              <a:t>bodies</a:t>
            </a:r>
            <a:r>
              <a:rPr lang="de-DE" dirty="0">
                <a:latin typeface="Roboto"/>
                <a:ea typeface="Roboto"/>
              </a:rPr>
              <a:t> and </a:t>
            </a:r>
            <a:r>
              <a:rPr lang="de-DE" dirty="0" err="1">
                <a:latin typeface="Roboto"/>
                <a:ea typeface="Roboto"/>
              </a:rPr>
              <a:t>working</a:t>
            </a:r>
            <a:r>
              <a:rPr lang="de-DE" dirty="0">
                <a:latin typeface="Roboto"/>
                <a:ea typeface="Roboto"/>
              </a:rPr>
              <a:t> </a:t>
            </a:r>
            <a:r>
              <a:rPr lang="de-DE" dirty="0" err="1">
                <a:latin typeface="Roboto"/>
                <a:ea typeface="Roboto"/>
              </a:rPr>
              <a:t>groups</a:t>
            </a:r>
            <a:r>
              <a:rPr lang="de-DE" dirty="0">
                <a:latin typeface="Roboto"/>
                <a:ea typeface="Roboto"/>
              </a:rPr>
              <a:t> </a:t>
            </a:r>
            <a:r>
              <a:rPr lang="de-DE" dirty="0" err="1">
                <a:latin typeface="Roboto"/>
                <a:ea typeface="Roboto"/>
              </a:rPr>
              <a:t>of</a:t>
            </a:r>
            <a:r>
              <a:rPr lang="de-DE" dirty="0">
                <a:latin typeface="Roboto"/>
                <a:ea typeface="Roboto"/>
              </a:rPr>
              <a:t> </a:t>
            </a:r>
            <a:r>
              <a:rPr lang="de-DE" dirty="0" err="1">
                <a:latin typeface="Roboto"/>
                <a:ea typeface="Roboto"/>
              </a:rPr>
              <a:t>Unite</a:t>
            </a:r>
            <a:r>
              <a:rPr lang="de-DE" dirty="0">
                <a:latin typeface="Roboto"/>
                <a:ea typeface="Roboto"/>
              </a:rPr>
              <a:t>!</a:t>
            </a:r>
            <a:endParaRPr lang="en-US" dirty="0">
              <a:latin typeface="Roboto"/>
              <a:ea typeface="Roboto"/>
            </a:endParaRPr>
          </a:p>
          <a:p>
            <a:pPr marL="457200" lvl="0" indent="-342900" algn="just" rtl="0">
              <a:lnSpc>
                <a:spcPct val="100000"/>
              </a:lnSpc>
              <a:spcBef>
                <a:spcPts val="1800"/>
              </a:spcBef>
              <a:spcAft>
                <a:spcPts val="0"/>
              </a:spcAft>
              <a:buSzPts val="1800"/>
              <a:buNone/>
            </a:pPr>
            <a:endParaRPr dirty="0">
              <a:solidFill>
                <a:srgbClr val="000000"/>
              </a:solidFill>
              <a:latin typeface="Arial"/>
              <a:ea typeface="Arial"/>
              <a:cs typeface="Arial"/>
              <a:sym typeface="Arial"/>
            </a:endParaRPr>
          </a:p>
        </p:txBody>
      </p:sp>
      <p:sp>
        <p:nvSpPr>
          <p:cNvPr id="266" name="Google Shape;266;p72"/>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en-US" dirty="0">
                <a:latin typeface="Roboto" panose="02000000000000000000" pitchFamily="2" charset="0"/>
                <a:ea typeface="Roboto" panose="02000000000000000000" pitchFamily="2" charset="0"/>
              </a:rPr>
              <a:t>SURE! is an integral part of Unite! </a:t>
            </a:r>
          </a:p>
        </p:txBody>
      </p:sp>
      <p:pic>
        <p:nvPicPr>
          <p:cNvPr id="6" name="Google Shape;272;p72">
            <a:extLst>
              <a:ext uri="{FF2B5EF4-FFF2-40B4-BE49-F238E27FC236}">
                <a16:creationId xmlns:a16="http://schemas.microsoft.com/office/drawing/2014/main" id="{C4060F2C-4A0A-49C4-A4E8-CEBF75D50AC3}"/>
              </a:ext>
            </a:extLst>
          </p:cNvPr>
          <p:cNvPicPr preferRelativeResize="0"/>
          <p:nvPr/>
        </p:nvPicPr>
        <p:blipFill rotWithShape="1">
          <a:blip r:embed="rId3">
            <a:alphaModFix/>
          </a:blip>
          <a:srcRect t="19" b="29"/>
          <a:stretch/>
        </p:blipFill>
        <p:spPr>
          <a:xfrm>
            <a:off x="6255057" y="2087404"/>
            <a:ext cx="5571485" cy="4409569"/>
          </a:xfrm>
          <a:prstGeom prst="rect">
            <a:avLst/>
          </a:prstGeom>
          <a:noFill/>
          <a:ln>
            <a:noFill/>
          </a:ln>
        </p:spPr>
      </p:pic>
      <p:pic>
        <p:nvPicPr>
          <p:cNvPr id="9" name="Google Shape;267;p72" descr="A qr code with a blue and black background&#10;&#10;Description automatically generated"/>
          <p:cNvPicPr preferRelativeResize="0"/>
          <p:nvPr/>
        </p:nvPicPr>
        <p:blipFill rotWithShape="1">
          <a:blip r:embed="rId4">
            <a:alphaModFix/>
          </a:blip>
          <a:srcRect/>
          <a:stretch/>
        </p:blipFill>
        <p:spPr>
          <a:xfrm>
            <a:off x="202093" y="4692502"/>
            <a:ext cx="2009479" cy="199919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73"/>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r>
              <a:rPr lang="de-DE" dirty="0" err="1">
                <a:latin typeface="Roboto"/>
                <a:ea typeface="Roboto"/>
              </a:rPr>
              <a:t>Unite</a:t>
            </a:r>
            <a:r>
              <a:rPr lang="de-DE" dirty="0">
                <a:latin typeface="Roboto"/>
                <a:ea typeface="Roboto"/>
              </a:rPr>
              <a:t>! Seed Fund</a:t>
            </a:r>
            <a:endParaRPr dirty="0">
              <a:latin typeface="Roboto"/>
              <a:ea typeface="Roboto"/>
            </a:endParaRPr>
          </a:p>
        </p:txBody>
      </p:sp>
      <p:sp>
        <p:nvSpPr>
          <p:cNvPr id="276" name="Google Shape;276;p73"/>
          <p:cNvSpPr txBox="1">
            <a:spLocks noGrp="1"/>
          </p:cNvSpPr>
          <p:nvPr>
            <p:ph type="body" idx="2"/>
          </p:nvPr>
        </p:nvSpPr>
        <p:spPr>
          <a:xfrm>
            <a:off x="6289560" y="2087321"/>
            <a:ext cx="5033760" cy="4411623"/>
          </a:xfrm>
          <a:prstGeom prst="rect">
            <a:avLst/>
          </a:prstGeom>
          <a:noFill/>
          <a:ln>
            <a:noFill/>
          </a:ln>
        </p:spPr>
        <p:txBody>
          <a:bodyPr spcFirstLastPara="1" wrap="square" lIns="0" tIns="0" rIns="0" bIns="0" anchor="t" anchorCtr="0">
            <a:noAutofit/>
          </a:bodyPr>
          <a:lstStyle/>
          <a:p>
            <a:pPr marL="457200" lvl="0" indent="-342900" rtl="0">
              <a:lnSpc>
                <a:spcPct val="100000"/>
              </a:lnSpc>
              <a:spcBef>
                <a:spcPts val="1200"/>
              </a:spcBef>
              <a:spcAft>
                <a:spcPts val="0"/>
              </a:spcAft>
              <a:buSzPts val="1800"/>
              <a:buChar char="•"/>
            </a:pPr>
            <a:r>
              <a:rPr lang="de-DE" dirty="0" err="1">
                <a:latin typeface="Roboto"/>
                <a:ea typeface="Roboto"/>
              </a:rPr>
              <a:t>For</a:t>
            </a:r>
            <a:r>
              <a:rPr lang="de-DE" dirty="0">
                <a:latin typeface="Roboto"/>
                <a:ea typeface="Roboto"/>
              </a:rPr>
              <a:t> </a:t>
            </a:r>
            <a:r>
              <a:rPr lang="de-DE" dirty="0" err="1">
                <a:latin typeface="Roboto"/>
                <a:ea typeface="Roboto"/>
              </a:rPr>
              <a:t>students</a:t>
            </a:r>
            <a:r>
              <a:rPr lang="de-DE" dirty="0">
                <a:latin typeface="Roboto"/>
                <a:ea typeface="Roboto"/>
              </a:rPr>
              <a:t> and </a:t>
            </a:r>
            <a:r>
              <a:rPr lang="de-DE" dirty="0" err="1">
                <a:latin typeface="Roboto"/>
                <a:ea typeface="Roboto"/>
              </a:rPr>
              <a:t>student</a:t>
            </a:r>
            <a:r>
              <a:rPr lang="de-DE" dirty="0">
                <a:latin typeface="Roboto"/>
                <a:ea typeface="Roboto"/>
              </a:rPr>
              <a:t> </a:t>
            </a:r>
            <a:r>
              <a:rPr lang="de-DE" dirty="0" err="1">
                <a:latin typeface="Roboto"/>
                <a:ea typeface="Roboto"/>
              </a:rPr>
              <a:t>associations</a:t>
            </a:r>
            <a:r>
              <a:rPr lang="de-DE" dirty="0">
                <a:latin typeface="Roboto"/>
                <a:ea typeface="Roboto"/>
              </a:rPr>
              <a:t> </a:t>
            </a:r>
            <a:br>
              <a:rPr lang="de-DE" dirty="0">
                <a:latin typeface="Roboto" panose="02000000000000000000" pitchFamily="2" charset="0"/>
                <a:ea typeface="Roboto" panose="02000000000000000000" pitchFamily="2" charset="0"/>
              </a:rPr>
            </a:br>
            <a:r>
              <a:rPr lang="de-DE" dirty="0" err="1">
                <a:latin typeface="Roboto"/>
                <a:ea typeface="Roboto"/>
              </a:rPr>
              <a:t>to</a:t>
            </a:r>
            <a:r>
              <a:rPr lang="de-DE" dirty="0">
                <a:latin typeface="Roboto"/>
                <a:ea typeface="Roboto"/>
              </a:rPr>
              <a:t> </a:t>
            </a:r>
            <a:r>
              <a:rPr lang="de-DE" dirty="0" err="1">
                <a:latin typeface="Roboto"/>
                <a:ea typeface="Roboto"/>
              </a:rPr>
              <a:t>build</a:t>
            </a:r>
            <a:r>
              <a:rPr lang="de-DE" dirty="0">
                <a:latin typeface="Roboto"/>
                <a:ea typeface="Roboto"/>
              </a:rPr>
              <a:t> </a:t>
            </a:r>
            <a:r>
              <a:rPr lang="de-DE" dirty="0" err="1">
                <a:latin typeface="Roboto"/>
                <a:ea typeface="Roboto"/>
              </a:rPr>
              <a:t>collaborative</a:t>
            </a:r>
            <a:r>
              <a:rPr lang="de-DE" dirty="0">
                <a:latin typeface="Roboto"/>
                <a:ea typeface="Roboto"/>
              </a:rPr>
              <a:t> </a:t>
            </a:r>
            <a:r>
              <a:rPr lang="de-DE" dirty="0" err="1">
                <a:latin typeface="Roboto"/>
                <a:ea typeface="Roboto"/>
              </a:rPr>
              <a:t>projects</a:t>
            </a:r>
            <a:endParaRPr lang="en-US" dirty="0">
              <a:latin typeface="Roboto"/>
              <a:ea typeface="Roboto"/>
            </a:endParaRPr>
          </a:p>
          <a:p>
            <a:pPr marL="457200" lvl="0" indent="-342900" rtl="0">
              <a:lnSpc>
                <a:spcPct val="100000"/>
              </a:lnSpc>
              <a:spcBef>
                <a:spcPts val="1200"/>
              </a:spcBef>
              <a:spcAft>
                <a:spcPts val="0"/>
              </a:spcAft>
              <a:buSzPts val="1800"/>
              <a:buChar char="•"/>
            </a:pPr>
            <a:r>
              <a:rPr lang="de-DE" dirty="0">
                <a:latin typeface="Roboto"/>
                <a:ea typeface="Roboto"/>
              </a:rPr>
              <a:t>Co-</a:t>
            </a:r>
            <a:r>
              <a:rPr lang="de-DE" dirty="0" err="1">
                <a:latin typeface="Roboto"/>
                <a:ea typeface="Roboto"/>
              </a:rPr>
              <a:t>funded</a:t>
            </a:r>
            <a:r>
              <a:rPr lang="de-DE" dirty="0">
                <a:latin typeface="Roboto"/>
                <a:ea typeface="Roboto"/>
              </a:rPr>
              <a:t> </a:t>
            </a:r>
            <a:r>
              <a:rPr lang="de-DE" dirty="0" err="1">
                <a:latin typeface="Roboto"/>
                <a:ea typeface="Roboto"/>
              </a:rPr>
              <a:t>by</a:t>
            </a:r>
            <a:r>
              <a:rPr lang="de-DE" dirty="0">
                <a:latin typeface="Roboto"/>
                <a:ea typeface="Roboto"/>
              </a:rPr>
              <a:t> Erasmus+ and Partner </a:t>
            </a:r>
            <a:r>
              <a:rPr lang="de-DE" dirty="0" err="1">
                <a:latin typeface="Roboto"/>
                <a:ea typeface="Roboto"/>
              </a:rPr>
              <a:t>Contribution</a:t>
            </a:r>
            <a:endParaRPr dirty="0">
              <a:latin typeface="Roboto"/>
              <a:ea typeface="Roboto"/>
            </a:endParaRPr>
          </a:p>
          <a:p>
            <a:pPr marL="457200" lvl="0" indent="-342900" rtl="0">
              <a:lnSpc>
                <a:spcPct val="100000"/>
              </a:lnSpc>
              <a:spcBef>
                <a:spcPts val="1200"/>
              </a:spcBef>
              <a:spcAft>
                <a:spcPts val="0"/>
              </a:spcAft>
              <a:buSzPts val="1800"/>
              <a:buChar char="•"/>
            </a:pPr>
            <a:r>
              <a:rPr lang="de-DE" dirty="0" err="1">
                <a:latin typeface="Roboto"/>
                <a:ea typeface="Roboto"/>
              </a:rPr>
              <a:t>Students</a:t>
            </a:r>
            <a:r>
              <a:rPr lang="de-DE" dirty="0">
                <a:latin typeface="Roboto"/>
                <a:ea typeface="Roboto"/>
              </a:rPr>
              <a:t> </a:t>
            </a:r>
            <a:r>
              <a:rPr lang="de-DE" dirty="0" err="1">
                <a:latin typeface="Roboto"/>
                <a:ea typeface="Roboto"/>
              </a:rPr>
              <a:t>from</a:t>
            </a:r>
            <a:r>
              <a:rPr lang="de-DE" dirty="0">
                <a:latin typeface="Roboto"/>
                <a:ea typeface="Roboto"/>
              </a:rPr>
              <a:t> </a:t>
            </a:r>
            <a:r>
              <a:rPr lang="de-DE" b="1" dirty="0" err="1">
                <a:latin typeface="Roboto"/>
                <a:ea typeface="Roboto"/>
              </a:rPr>
              <a:t>minimum</a:t>
            </a:r>
            <a:r>
              <a:rPr lang="de-DE" b="1" dirty="0">
                <a:latin typeface="Roboto"/>
                <a:ea typeface="Roboto"/>
              </a:rPr>
              <a:t> </a:t>
            </a:r>
            <a:r>
              <a:rPr lang="de-DE" b="1" dirty="0" err="1">
                <a:latin typeface="Roboto"/>
                <a:ea typeface="Roboto"/>
              </a:rPr>
              <a:t>two</a:t>
            </a:r>
            <a:r>
              <a:rPr lang="de-DE" dirty="0">
                <a:latin typeface="Roboto"/>
                <a:ea typeface="Roboto"/>
              </a:rPr>
              <a:t> </a:t>
            </a:r>
            <a:r>
              <a:rPr lang="de-DE" dirty="0" err="1">
                <a:latin typeface="Roboto"/>
                <a:ea typeface="Roboto"/>
              </a:rPr>
              <a:t>Unite</a:t>
            </a:r>
            <a:r>
              <a:rPr lang="de-DE" dirty="0">
                <a:latin typeface="Roboto"/>
                <a:ea typeface="Roboto"/>
              </a:rPr>
              <a:t>! </a:t>
            </a:r>
            <a:r>
              <a:rPr lang="de-DE" dirty="0" err="1">
                <a:latin typeface="Roboto"/>
                <a:ea typeface="Roboto"/>
              </a:rPr>
              <a:t>universities</a:t>
            </a:r>
            <a:endParaRPr dirty="0">
              <a:latin typeface="Roboto"/>
              <a:ea typeface="Roboto"/>
            </a:endParaRPr>
          </a:p>
          <a:p>
            <a:pPr marL="457200" lvl="0" indent="-342900" rtl="0">
              <a:lnSpc>
                <a:spcPct val="100000"/>
              </a:lnSpc>
              <a:spcBef>
                <a:spcPts val="1200"/>
              </a:spcBef>
              <a:spcAft>
                <a:spcPts val="0"/>
              </a:spcAft>
              <a:buSzPts val="1800"/>
              <a:buChar char="•"/>
            </a:pPr>
            <a:r>
              <a:rPr lang="de-DE" dirty="0" err="1">
                <a:latin typeface="Roboto"/>
                <a:ea typeface="Roboto"/>
              </a:rPr>
              <a:t>Applications</a:t>
            </a:r>
            <a:r>
              <a:rPr lang="de-DE" dirty="0">
                <a:latin typeface="Roboto"/>
                <a:ea typeface="Roboto"/>
              </a:rPr>
              <a:t> open </a:t>
            </a:r>
            <a:r>
              <a:rPr lang="de-DE" dirty="0" err="1">
                <a:latin typeface="Roboto"/>
                <a:ea typeface="Roboto"/>
              </a:rPr>
              <a:t>twice</a:t>
            </a:r>
            <a:r>
              <a:rPr lang="de-DE" dirty="0">
                <a:latin typeface="Roboto"/>
                <a:ea typeface="Roboto"/>
              </a:rPr>
              <a:t> a </a:t>
            </a:r>
            <a:r>
              <a:rPr lang="de-DE" dirty="0" err="1">
                <a:latin typeface="Roboto"/>
                <a:ea typeface="Roboto"/>
              </a:rPr>
              <a:t>year</a:t>
            </a:r>
            <a:endParaRPr dirty="0">
              <a:latin typeface="Roboto"/>
              <a:ea typeface="Roboto"/>
            </a:endParaRPr>
          </a:p>
          <a:p>
            <a:pPr marL="114300" lvl="0" indent="0" algn="just" rtl="0">
              <a:lnSpc>
                <a:spcPct val="100000"/>
              </a:lnSpc>
              <a:spcBef>
                <a:spcPts val="600"/>
              </a:spcBef>
              <a:spcAft>
                <a:spcPts val="0"/>
              </a:spcAft>
              <a:buSzPts val="1800"/>
              <a:buNone/>
            </a:pPr>
            <a:endParaRPr dirty="0">
              <a:latin typeface="Roboto" panose="02000000000000000000" pitchFamily="2" charset="0"/>
              <a:ea typeface="Roboto" panose="02000000000000000000" pitchFamily="2" charset="0"/>
            </a:endParaRPr>
          </a:p>
          <a:p>
            <a:pPr marL="457200" lvl="0" indent="-228600" algn="just" rtl="0">
              <a:lnSpc>
                <a:spcPct val="100000"/>
              </a:lnSpc>
              <a:spcBef>
                <a:spcPts val="600"/>
              </a:spcBef>
              <a:spcAft>
                <a:spcPts val="0"/>
              </a:spcAft>
              <a:buSzPts val="1800"/>
              <a:buNone/>
            </a:pPr>
            <a:endParaRPr dirty="0"/>
          </a:p>
          <a:p>
            <a:pPr marL="457200" lvl="0" indent="-342900" algn="just" rtl="0">
              <a:lnSpc>
                <a:spcPct val="100000"/>
              </a:lnSpc>
              <a:spcBef>
                <a:spcPts val="600"/>
              </a:spcBef>
              <a:spcAft>
                <a:spcPts val="0"/>
              </a:spcAft>
              <a:buSzPts val="1800"/>
              <a:buNone/>
            </a:pPr>
            <a:endParaRPr dirty="0">
              <a:solidFill>
                <a:srgbClr val="000000"/>
              </a:solidFill>
              <a:latin typeface="Arial"/>
              <a:ea typeface="Arial"/>
              <a:cs typeface="Arial"/>
              <a:sym typeface="Arial"/>
            </a:endParaRPr>
          </a:p>
        </p:txBody>
      </p:sp>
      <p:pic>
        <p:nvPicPr>
          <p:cNvPr id="5" name="Google Shape;279;p73">
            <a:extLst>
              <a:ext uri="{FF2B5EF4-FFF2-40B4-BE49-F238E27FC236}">
                <a16:creationId xmlns:a16="http://schemas.microsoft.com/office/drawing/2014/main" id="{E1261336-9031-4027-A746-67ADAF1F594F}"/>
              </a:ext>
            </a:extLst>
          </p:cNvPr>
          <p:cNvPicPr preferRelativeResize="0"/>
          <p:nvPr/>
        </p:nvPicPr>
        <p:blipFill rotWithShape="1">
          <a:blip r:embed="rId3">
            <a:alphaModFix/>
          </a:blip>
          <a:srcRect t="19" b="29"/>
          <a:stretch/>
        </p:blipFill>
        <p:spPr>
          <a:xfrm>
            <a:off x="359899" y="2086374"/>
            <a:ext cx="5572784" cy="4410596"/>
          </a:xfrm>
          <a:prstGeom prst="rect">
            <a:avLst/>
          </a:prstGeom>
          <a:noFill/>
          <a:ln>
            <a:noFill/>
          </a:ln>
        </p:spPr>
      </p:pic>
    </p:spTree>
  </p:cSld>
  <p:clrMapOvr>
    <a:masterClrMapping/>
  </p:clrMapOvr>
  <p:extLst>
    <p:ext uri="{6950BFC3-D8DA-4A85-94F7-54DA5524770B}">
      <p188:commentRel xmlns:p188="http://schemas.microsoft.com/office/powerpoint/2018/8/main" xmlns="" r:id="rId4"/>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74"/>
          <p:cNvSpPr txBox="1">
            <a:spLocks noGrp="1"/>
          </p:cNvSpPr>
          <p:nvPr>
            <p:ph type="body" idx="2"/>
          </p:nvPr>
        </p:nvSpPr>
        <p:spPr>
          <a:xfrm>
            <a:off x="361200" y="2086377"/>
            <a:ext cx="5506200" cy="4411623"/>
          </a:xfrm>
          <a:prstGeom prst="rect">
            <a:avLst/>
          </a:prstGeom>
          <a:noFill/>
          <a:ln>
            <a:noFill/>
          </a:ln>
        </p:spPr>
        <p:txBody>
          <a:bodyPr spcFirstLastPara="1" wrap="square" lIns="0" tIns="0" rIns="0" bIns="0" anchor="t" anchorCtr="0">
            <a:noAutofit/>
          </a:bodyPr>
          <a:lstStyle/>
          <a:p>
            <a:pPr marL="457200" lvl="0" indent="-342900" rtl="0">
              <a:lnSpc>
                <a:spcPct val="100000"/>
              </a:lnSpc>
              <a:spcBef>
                <a:spcPts val="1200"/>
              </a:spcBef>
              <a:spcAft>
                <a:spcPts val="0"/>
              </a:spcAft>
              <a:buSzPts val="1800"/>
              <a:buChar char="•"/>
            </a:pPr>
            <a:r>
              <a:rPr lang="de-DE" dirty="0">
                <a:latin typeface="Roboto"/>
                <a:ea typeface="Roboto"/>
              </a:rPr>
              <a:t>Inter-university </a:t>
            </a:r>
            <a:r>
              <a:rPr lang="de-DE" dirty="0" err="1">
                <a:latin typeface="Roboto"/>
                <a:ea typeface="Roboto"/>
              </a:rPr>
              <a:t>reading</a:t>
            </a:r>
            <a:r>
              <a:rPr lang="de-DE" dirty="0">
                <a:latin typeface="Roboto"/>
                <a:ea typeface="Roboto"/>
              </a:rPr>
              <a:t> </a:t>
            </a:r>
            <a:r>
              <a:rPr lang="de-DE" dirty="0" err="1">
                <a:latin typeface="Roboto"/>
                <a:ea typeface="Roboto"/>
              </a:rPr>
              <a:t>club</a:t>
            </a:r>
            <a:endParaRPr lang="en-US" dirty="0">
              <a:latin typeface="Roboto"/>
              <a:ea typeface="Roboto"/>
            </a:endParaRPr>
          </a:p>
          <a:p>
            <a:pPr>
              <a:spcBef>
                <a:spcPts val="1200"/>
              </a:spcBef>
            </a:pPr>
            <a:r>
              <a:rPr lang="de-DE" dirty="0">
                <a:latin typeface="Roboto"/>
                <a:ea typeface="Roboto"/>
              </a:rPr>
              <a:t>Open </a:t>
            </a:r>
            <a:r>
              <a:rPr lang="de-DE" dirty="0" err="1">
                <a:latin typeface="Roboto"/>
                <a:ea typeface="Roboto"/>
              </a:rPr>
              <a:t>to</a:t>
            </a:r>
            <a:r>
              <a:rPr lang="de-DE" dirty="0">
                <a:latin typeface="Roboto"/>
                <a:ea typeface="Roboto"/>
              </a:rPr>
              <a:t> all </a:t>
            </a:r>
            <a:r>
              <a:rPr lang="de-DE" dirty="0" err="1">
                <a:latin typeface="Roboto"/>
                <a:ea typeface="Roboto"/>
              </a:rPr>
              <a:t>Unite</a:t>
            </a:r>
            <a:r>
              <a:rPr lang="de-DE" dirty="0">
                <a:latin typeface="Roboto"/>
                <a:ea typeface="Roboto"/>
              </a:rPr>
              <a:t>! </a:t>
            </a:r>
            <a:r>
              <a:rPr lang="de-DE" dirty="0" err="1">
                <a:latin typeface="Roboto"/>
                <a:ea typeface="Roboto"/>
              </a:rPr>
              <a:t>students</a:t>
            </a:r>
            <a:r>
              <a:rPr lang="de-DE" dirty="0">
                <a:latin typeface="Roboto"/>
                <a:ea typeface="Roboto"/>
              </a:rPr>
              <a:t> and </a:t>
            </a:r>
            <a:r>
              <a:rPr lang="de-DE" dirty="0" err="1">
                <a:latin typeface="Roboto"/>
                <a:ea typeface="Roboto"/>
              </a:rPr>
              <a:t>staff</a:t>
            </a:r>
            <a:endParaRPr dirty="0">
              <a:latin typeface="Roboto"/>
              <a:ea typeface="Roboto"/>
            </a:endParaRPr>
          </a:p>
          <a:p>
            <a:pPr>
              <a:spcBef>
                <a:spcPts val="1200"/>
              </a:spcBef>
            </a:pPr>
            <a:r>
              <a:rPr lang="de-DE" dirty="0" err="1">
                <a:latin typeface="Roboto"/>
                <a:ea typeface="Roboto"/>
              </a:rPr>
              <a:t>Initiated</a:t>
            </a:r>
            <a:r>
              <a:rPr lang="de-DE" dirty="0">
                <a:latin typeface="Roboto"/>
                <a:ea typeface="Roboto"/>
              </a:rPr>
              <a:t> </a:t>
            </a:r>
            <a:r>
              <a:rPr lang="de-DE" dirty="0" err="1">
                <a:latin typeface="Roboto"/>
                <a:ea typeface="Roboto"/>
              </a:rPr>
              <a:t>by</a:t>
            </a:r>
            <a:r>
              <a:rPr lang="de-DE" dirty="0">
                <a:latin typeface="Roboto"/>
                <a:ea typeface="Roboto"/>
              </a:rPr>
              <a:t> </a:t>
            </a:r>
            <a:r>
              <a:rPr lang="de-DE" dirty="0" err="1">
                <a:latin typeface="Roboto"/>
                <a:ea typeface="Roboto"/>
              </a:rPr>
              <a:t>students</a:t>
            </a:r>
            <a:r>
              <a:rPr lang="de-DE" dirty="0">
                <a:latin typeface="Roboto"/>
                <a:ea typeface="Roboto"/>
              </a:rPr>
              <a:t> </a:t>
            </a:r>
            <a:r>
              <a:rPr lang="de-DE" dirty="0" err="1">
                <a:latin typeface="Roboto"/>
                <a:ea typeface="Roboto"/>
              </a:rPr>
              <a:t>who</a:t>
            </a:r>
            <a:r>
              <a:rPr lang="de-DE" dirty="0">
                <a:latin typeface="Roboto"/>
                <a:ea typeface="Roboto"/>
              </a:rPr>
              <a:t> </a:t>
            </a:r>
            <a:r>
              <a:rPr lang="de-DE" dirty="0" err="1">
                <a:latin typeface="Roboto"/>
                <a:ea typeface="Roboto"/>
              </a:rPr>
              <a:t>received</a:t>
            </a:r>
            <a:r>
              <a:rPr lang="de-DE" dirty="0">
                <a:latin typeface="Roboto"/>
                <a:ea typeface="Roboto"/>
              </a:rPr>
              <a:t> </a:t>
            </a:r>
            <a:r>
              <a:rPr lang="de-DE" dirty="0" err="1">
                <a:latin typeface="Roboto"/>
                <a:ea typeface="Roboto"/>
              </a:rPr>
              <a:t>seed</a:t>
            </a:r>
            <a:r>
              <a:rPr lang="de-DE" dirty="0">
                <a:latin typeface="Roboto"/>
                <a:ea typeface="Roboto"/>
              </a:rPr>
              <a:t> </a:t>
            </a:r>
            <a:r>
              <a:rPr lang="de-DE" dirty="0" err="1">
                <a:latin typeface="Roboto"/>
                <a:ea typeface="Roboto"/>
              </a:rPr>
              <a:t>funding</a:t>
            </a:r>
            <a:r>
              <a:rPr lang="de-DE" dirty="0">
                <a:latin typeface="Roboto"/>
                <a:ea typeface="Roboto"/>
              </a:rPr>
              <a:t> </a:t>
            </a:r>
            <a:r>
              <a:rPr lang="de-DE" dirty="0" err="1">
                <a:latin typeface="Roboto"/>
                <a:ea typeface="Roboto"/>
              </a:rPr>
              <a:t>from</a:t>
            </a:r>
            <a:r>
              <a:rPr lang="de-DE" dirty="0">
                <a:latin typeface="Roboto"/>
                <a:ea typeface="Roboto"/>
              </a:rPr>
              <a:t> </a:t>
            </a:r>
            <a:r>
              <a:rPr lang="de-DE" dirty="0" err="1">
                <a:latin typeface="Roboto"/>
                <a:ea typeface="Roboto"/>
              </a:rPr>
              <a:t>Unite</a:t>
            </a:r>
            <a:r>
              <a:rPr lang="de-DE" dirty="0">
                <a:latin typeface="Roboto"/>
                <a:ea typeface="Roboto"/>
              </a:rPr>
              <a:t>! </a:t>
            </a:r>
            <a:endParaRPr dirty="0">
              <a:latin typeface="Roboto"/>
              <a:ea typeface="Roboto"/>
            </a:endParaRPr>
          </a:p>
          <a:p>
            <a:pPr marL="457200" lvl="0" indent="-228600" algn="just" rtl="0">
              <a:lnSpc>
                <a:spcPct val="100000"/>
              </a:lnSpc>
              <a:spcBef>
                <a:spcPts val="600"/>
              </a:spcBef>
              <a:spcAft>
                <a:spcPts val="0"/>
              </a:spcAft>
              <a:buSzPts val="1800"/>
              <a:buNone/>
            </a:pPr>
            <a:endParaRPr dirty="0"/>
          </a:p>
          <a:p>
            <a:pPr marL="457200" lvl="0" indent="-342900" algn="just" rtl="0">
              <a:lnSpc>
                <a:spcPct val="100000"/>
              </a:lnSpc>
              <a:spcBef>
                <a:spcPts val="600"/>
              </a:spcBef>
              <a:spcAft>
                <a:spcPts val="0"/>
              </a:spcAft>
              <a:buSzPts val="1800"/>
              <a:buNone/>
            </a:pPr>
            <a:endParaRPr dirty="0">
              <a:solidFill>
                <a:srgbClr val="000000"/>
              </a:solidFill>
              <a:latin typeface="Arial"/>
              <a:ea typeface="Arial"/>
              <a:cs typeface="Arial"/>
              <a:sym typeface="Arial"/>
            </a:endParaRPr>
          </a:p>
        </p:txBody>
      </p:sp>
      <p:sp>
        <p:nvSpPr>
          <p:cNvPr id="283" name="Google Shape;283;p74"/>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de-DE">
                <a:latin typeface="Roboto" panose="02000000000000000000" pitchFamily="2" charset="0"/>
                <a:ea typeface="Roboto" panose="02000000000000000000" pitchFamily="2" charset="0"/>
              </a:rPr>
              <a:t>Unite! Reading Club</a:t>
            </a:r>
            <a:endParaRPr>
              <a:latin typeface="Roboto" panose="02000000000000000000" pitchFamily="2" charset="0"/>
              <a:ea typeface="Roboto" panose="02000000000000000000" pitchFamily="2" charset="0"/>
            </a:endParaRPr>
          </a:p>
        </p:txBody>
      </p:sp>
      <p:pic>
        <p:nvPicPr>
          <p:cNvPr id="284" name="Google Shape;284;p74"/>
          <p:cNvPicPr preferRelativeResize="0"/>
          <p:nvPr/>
        </p:nvPicPr>
        <p:blipFill>
          <a:blip r:embed="rId3"/>
          <a:stretch>
            <a:fillRect/>
          </a:stretch>
        </p:blipFill>
        <p:spPr>
          <a:xfrm>
            <a:off x="6255057" y="2000565"/>
            <a:ext cx="5571485" cy="3694246"/>
          </a:xfrm>
          <a:prstGeom prst="rect">
            <a:avLst/>
          </a:prstGeom>
          <a:noFill/>
          <a:ln>
            <a:noFill/>
          </a:ln>
        </p:spPr>
      </p:pic>
      <p:pic>
        <p:nvPicPr>
          <p:cNvPr id="8" name="Obraz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372" y="4685356"/>
            <a:ext cx="2006340" cy="200634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3"/>
          <p:cNvSpPr txBox="1">
            <a:spLocks noGrp="1"/>
          </p:cNvSpPr>
          <p:nvPr>
            <p:ph type="ctrTitle"/>
          </p:nvPr>
        </p:nvSpPr>
        <p:spPr>
          <a:xfrm>
            <a:off x="0" y="2700001"/>
            <a:ext cx="12192000" cy="982799"/>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SzPts val="6400"/>
              <a:buNone/>
            </a:pPr>
            <a:r>
              <a:rPr lang="de-DE">
                <a:latin typeface="Roboto" panose="02000000000000000000" pitchFamily="2" charset="0"/>
                <a:ea typeface="Roboto" panose="02000000000000000000" pitchFamily="2" charset="0"/>
              </a:rPr>
              <a:t>Unite! for faculty and staff </a:t>
            </a:r>
            <a:br>
              <a:rPr lang="de-DE">
                <a:latin typeface="Roboto" panose="02000000000000000000" pitchFamily="2" charset="0"/>
                <a:ea typeface="Roboto" panose="02000000000000000000" pitchFamily="2" charset="0"/>
              </a:rPr>
            </a:br>
            <a:br>
              <a:rPr lang="de-DE">
                <a:latin typeface="Roboto" panose="02000000000000000000" pitchFamily="2" charset="0"/>
                <a:ea typeface="Roboto" panose="02000000000000000000" pitchFamily="2" charset="0"/>
              </a:rPr>
            </a:br>
            <a:endParaRPr>
              <a:latin typeface="Roboto" panose="02000000000000000000" pitchFamily="2" charset="0"/>
              <a:ea typeface="Roboto" panose="02000000000000000000" pitchFamily="2"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24"/>
          <p:cNvSpPr txBox="1">
            <a:spLocks noGrp="1"/>
          </p:cNvSpPr>
          <p:nvPr>
            <p:ph type="ctrTitle"/>
          </p:nvPr>
        </p:nvSpPr>
        <p:spPr>
          <a:xfrm>
            <a:off x="0" y="2700001"/>
            <a:ext cx="12192000" cy="982799"/>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SzPts val="6400"/>
              <a:buNone/>
            </a:pPr>
            <a:r>
              <a:rPr lang="de-DE">
                <a:latin typeface="Roboto" panose="02000000000000000000" pitchFamily="2" charset="0"/>
                <a:ea typeface="Roboto" panose="02000000000000000000" pitchFamily="2" charset="0"/>
              </a:rPr>
              <a:t>Unite! for teachers </a:t>
            </a:r>
            <a:endParaRPr>
              <a:latin typeface="Roboto" panose="02000000000000000000" pitchFamily="2" charset="0"/>
              <a:ea typeface="Roboto" panose="02000000000000000000" pitchFamily="2"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pic>
        <p:nvPicPr>
          <p:cNvPr id="4" name="Obraz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860" y="4676164"/>
            <a:ext cx="2035030" cy="2035030"/>
          </a:xfrm>
          <a:prstGeom prst="rect">
            <a:avLst/>
          </a:prstGeom>
        </p:spPr>
      </p:pic>
      <p:sp>
        <p:nvSpPr>
          <p:cNvPr id="308" name="Google Shape;308;p76"/>
          <p:cNvSpPr txBox="1">
            <a:spLocks noGrp="1"/>
          </p:cNvSpPr>
          <p:nvPr>
            <p:ph type="title"/>
          </p:nvPr>
        </p:nvSpPr>
        <p:spPr>
          <a:xfrm>
            <a:off x="361200" y="842139"/>
            <a:ext cx="6046915" cy="83005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de-DE" dirty="0">
                <a:latin typeface="Roboto" panose="02000000000000000000" pitchFamily="2" charset="0"/>
                <a:ea typeface="Roboto" panose="02000000000000000000" pitchFamily="2" charset="0"/>
              </a:rPr>
              <a:t>Metacampus</a:t>
            </a:r>
            <a:endParaRPr dirty="0">
              <a:latin typeface="Roboto" panose="02000000000000000000" pitchFamily="2" charset="0"/>
              <a:ea typeface="Roboto" panose="02000000000000000000" pitchFamily="2" charset="0"/>
            </a:endParaRPr>
          </a:p>
        </p:txBody>
      </p:sp>
      <p:sp>
        <p:nvSpPr>
          <p:cNvPr id="309" name="Google Shape;309;p76"/>
          <p:cNvSpPr/>
          <p:nvPr/>
        </p:nvSpPr>
        <p:spPr>
          <a:xfrm>
            <a:off x="887506" y="5355522"/>
            <a:ext cx="184731" cy="369332"/>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10" name="Google Shape;310;p76"/>
          <p:cNvSpPr txBox="1">
            <a:spLocks noGrp="1"/>
          </p:cNvSpPr>
          <p:nvPr>
            <p:ph type="body" idx="2"/>
          </p:nvPr>
        </p:nvSpPr>
        <p:spPr>
          <a:xfrm>
            <a:off x="361200" y="2086378"/>
            <a:ext cx="5385176" cy="2427008"/>
          </a:xfrm>
          <a:prstGeom prst="rect">
            <a:avLst/>
          </a:prstGeom>
          <a:noFill/>
          <a:ln>
            <a:noFill/>
          </a:ln>
        </p:spPr>
        <p:txBody>
          <a:bodyPr spcFirstLastPara="1" wrap="square" lIns="0" tIns="0" rIns="0" bIns="0" anchor="t" anchorCtr="0">
            <a:noAutofit/>
          </a:bodyPr>
          <a:lstStyle/>
          <a:p>
            <a:pPr marL="457200" lvl="0" indent="-342900" rtl="0">
              <a:lnSpc>
                <a:spcPct val="100000"/>
              </a:lnSpc>
              <a:spcBef>
                <a:spcPts val="1200"/>
              </a:spcBef>
              <a:spcAft>
                <a:spcPts val="0"/>
              </a:spcAft>
              <a:buSzPts val="1800"/>
              <a:buChar char="•"/>
            </a:pPr>
            <a:r>
              <a:rPr lang="pl-PL" dirty="0">
                <a:latin typeface="Roboto"/>
                <a:ea typeface="Roboto"/>
              </a:rPr>
              <a:t>T</a:t>
            </a:r>
            <a:r>
              <a:rPr lang="de-DE" dirty="0">
                <a:latin typeface="Roboto"/>
                <a:ea typeface="Roboto"/>
              </a:rPr>
              <a:t>he </a:t>
            </a:r>
            <a:r>
              <a:rPr lang="de-DE" b="1" dirty="0" err="1">
                <a:solidFill>
                  <a:srgbClr val="394445"/>
                </a:solidFill>
                <a:latin typeface="Roboto"/>
                <a:ea typeface="Roboto"/>
              </a:rPr>
              <a:t>federated</a:t>
            </a:r>
            <a:r>
              <a:rPr lang="de-DE" b="1" dirty="0">
                <a:solidFill>
                  <a:srgbClr val="394445"/>
                </a:solidFill>
                <a:latin typeface="Roboto"/>
                <a:ea typeface="Roboto"/>
              </a:rPr>
              <a:t> digital </a:t>
            </a:r>
            <a:r>
              <a:rPr lang="de-DE" b="1" dirty="0" err="1">
                <a:solidFill>
                  <a:srgbClr val="394445"/>
                </a:solidFill>
                <a:latin typeface="Roboto"/>
                <a:ea typeface="Roboto"/>
              </a:rPr>
              <a:t>platform</a:t>
            </a:r>
            <a:r>
              <a:rPr lang="de-DE" b="1" dirty="0">
                <a:solidFill>
                  <a:srgbClr val="394445"/>
                </a:solidFill>
                <a:latin typeface="Roboto"/>
                <a:ea typeface="Roboto"/>
              </a:rPr>
              <a:t> </a:t>
            </a:r>
            <a:r>
              <a:rPr lang="de-DE" b="1" dirty="0" err="1">
                <a:solidFill>
                  <a:srgbClr val="394445"/>
                </a:solidFill>
                <a:latin typeface="Roboto"/>
                <a:ea typeface="Roboto"/>
              </a:rPr>
              <a:t>for</a:t>
            </a:r>
            <a:r>
              <a:rPr lang="de-DE" b="1" dirty="0">
                <a:solidFill>
                  <a:srgbClr val="394445"/>
                </a:solidFill>
                <a:latin typeface="Roboto"/>
                <a:ea typeface="Roboto"/>
              </a:rPr>
              <a:t> </a:t>
            </a:r>
            <a:r>
              <a:rPr lang="de-DE" b="1" dirty="0" err="1">
                <a:solidFill>
                  <a:srgbClr val="394445"/>
                </a:solidFill>
                <a:latin typeface="Roboto"/>
                <a:ea typeface="Roboto"/>
              </a:rPr>
              <a:t>teaching</a:t>
            </a:r>
            <a:r>
              <a:rPr lang="de-DE" b="1" dirty="0">
                <a:solidFill>
                  <a:srgbClr val="394445"/>
                </a:solidFill>
                <a:latin typeface="Roboto"/>
                <a:ea typeface="Roboto"/>
              </a:rPr>
              <a:t> and </a:t>
            </a:r>
            <a:r>
              <a:rPr lang="de-DE" b="1" dirty="0" err="1">
                <a:solidFill>
                  <a:srgbClr val="394445"/>
                </a:solidFill>
                <a:latin typeface="Roboto"/>
                <a:ea typeface="Roboto"/>
              </a:rPr>
              <a:t>learning</a:t>
            </a:r>
            <a:r>
              <a:rPr lang="de-DE" dirty="0">
                <a:solidFill>
                  <a:srgbClr val="394445"/>
                </a:solidFill>
                <a:latin typeface="Roboto"/>
                <a:ea typeface="Roboto"/>
              </a:rPr>
              <a:t> </a:t>
            </a:r>
            <a:r>
              <a:rPr lang="de-DE" dirty="0" err="1">
                <a:latin typeface="Roboto"/>
                <a:ea typeface="Roboto"/>
              </a:rPr>
              <a:t>of</a:t>
            </a:r>
            <a:r>
              <a:rPr lang="de-DE" dirty="0">
                <a:latin typeface="Roboto"/>
                <a:ea typeface="Roboto"/>
              </a:rPr>
              <a:t> </a:t>
            </a:r>
            <a:r>
              <a:rPr lang="de-DE" dirty="0" err="1">
                <a:latin typeface="Roboto"/>
                <a:ea typeface="Roboto"/>
              </a:rPr>
              <a:t>the</a:t>
            </a:r>
            <a:r>
              <a:rPr lang="de-DE" dirty="0">
                <a:latin typeface="Roboto"/>
                <a:ea typeface="Roboto"/>
              </a:rPr>
              <a:t> </a:t>
            </a:r>
            <a:r>
              <a:rPr lang="de-DE" dirty="0" err="1">
                <a:latin typeface="Roboto"/>
                <a:ea typeface="Roboto"/>
              </a:rPr>
              <a:t>Unite</a:t>
            </a:r>
            <a:r>
              <a:rPr lang="de-DE" dirty="0">
                <a:latin typeface="Roboto"/>
                <a:ea typeface="Roboto"/>
              </a:rPr>
              <a:t>! Alliance</a:t>
            </a:r>
            <a:endParaRPr lang="en-US" dirty="0">
              <a:latin typeface="Roboto"/>
              <a:ea typeface="Roboto"/>
            </a:endParaRPr>
          </a:p>
          <a:p>
            <a:pPr marL="457200" lvl="0" indent="-342900" rtl="0">
              <a:lnSpc>
                <a:spcPct val="100000"/>
              </a:lnSpc>
              <a:spcBef>
                <a:spcPts val="1200"/>
              </a:spcBef>
              <a:spcAft>
                <a:spcPts val="0"/>
              </a:spcAft>
              <a:buSzPts val="1800"/>
              <a:buChar char="•"/>
            </a:pPr>
            <a:r>
              <a:rPr lang="pl-PL" dirty="0">
                <a:latin typeface="Roboto"/>
                <a:ea typeface="Roboto"/>
              </a:rPr>
              <a:t>S</a:t>
            </a:r>
            <a:r>
              <a:rPr lang="de-DE" dirty="0" err="1">
                <a:latin typeface="Roboto"/>
                <a:ea typeface="Roboto"/>
              </a:rPr>
              <a:t>uitable</a:t>
            </a:r>
            <a:r>
              <a:rPr lang="de-DE" dirty="0">
                <a:latin typeface="Roboto"/>
                <a:ea typeface="Roboto"/>
              </a:rPr>
              <a:t> </a:t>
            </a:r>
            <a:r>
              <a:rPr lang="de-DE" dirty="0" err="1">
                <a:solidFill>
                  <a:srgbClr val="394445"/>
                </a:solidFill>
                <a:latin typeface="Roboto"/>
                <a:ea typeface="Roboto"/>
              </a:rPr>
              <a:t>for</a:t>
            </a:r>
            <a:r>
              <a:rPr lang="de-DE" dirty="0">
                <a:solidFill>
                  <a:srgbClr val="394445"/>
                </a:solidFill>
                <a:latin typeface="Roboto"/>
                <a:ea typeface="Roboto"/>
              </a:rPr>
              <a:t> </a:t>
            </a:r>
            <a:r>
              <a:rPr lang="de-DE" b="1" dirty="0" err="1">
                <a:solidFill>
                  <a:srgbClr val="394445"/>
                </a:solidFill>
                <a:latin typeface="Roboto"/>
                <a:ea typeface="Roboto"/>
              </a:rPr>
              <a:t>joint</a:t>
            </a:r>
            <a:r>
              <a:rPr lang="de-DE" b="1" dirty="0">
                <a:solidFill>
                  <a:srgbClr val="394445"/>
                </a:solidFill>
                <a:latin typeface="Roboto"/>
                <a:ea typeface="Roboto"/>
              </a:rPr>
              <a:t> </a:t>
            </a:r>
            <a:r>
              <a:rPr lang="de-DE" b="1" dirty="0" err="1">
                <a:solidFill>
                  <a:srgbClr val="394445"/>
                </a:solidFill>
                <a:latin typeface="Roboto"/>
                <a:ea typeface="Roboto"/>
              </a:rPr>
              <a:t>courses</a:t>
            </a:r>
            <a:r>
              <a:rPr lang="de-DE" b="1" dirty="0">
                <a:solidFill>
                  <a:srgbClr val="654C88"/>
                </a:solidFill>
                <a:latin typeface="Roboto"/>
                <a:ea typeface="Roboto"/>
              </a:rPr>
              <a:t> </a:t>
            </a:r>
            <a:br>
              <a:rPr lang="de-DE" b="1" dirty="0">
                <a:latin typeface="Roboto" panose="02000000000000000000" pitchFamily="2" charset="0"/>
                <a:ea typeface="Roboto" panose="02000000000000000000" pitchFamily="2" charset="0"/>
              </a:rPr>
            </a:br>
            <a:r>
              <a:rPr lang="de-DE" b="1" dirty="0" err="1">
                <a:latin typeface="Roboto"/>
                <a:ea typeface="Roboto"/>
              </a:rPr>
              <a:t>or</a:t>
            </a:r>
            <a:r>
              <a:rPr lang="de-DE" b="1" dirty="0">
                <a:latin typeface="Roboto"/>
                <a:ea typeface="Roboto"/>
              </a:rPr>
              <a:t> </a:t>
            </a:r>
            <a:r>
              <a:rPr lang="de-DE" b="1" dirty="0" err="1">
                <a:latin typeface="Roboto"/>
                <a:ea typeface="Roboto"/>
              </a:rPr>
              <a:t>trainings</a:t>
            </a:r>
            <a:r>
              <a:rPr lang="de-DE" b="1" dirty="0">
                <a:latin typeface="Roboto"/>
                <a:ea typeface="Roboto"/>
              </a:rPr>
              <a:t> </a:t>
            </a:r>
            <a:r>
              <a:rPr lang="de-DE" dirty="0" err="1">
                <a:latin typeface="Roboto"/>
                <a:ea typeface="Roboto"/>
              </a:rPr>
              <a:t>within</a:t>
            </a:r>
            <a:r>
              <a:rPr lang="de-DE" dirty="0">
                <a:latin typeface="Roboto"/>
                <a:ea typeface="Roboto"/>
              </a:rPr>
              <a:t> </a:t>
            </a:r>
            <a:r>
              <a:rPr lang="de-DE" dirty="0" err="1">
                <a:latin typeface="Roboto"/>
                <a:ea typeface="Roboto"/>
              </a:rPr>
              <a:t>Unite</a:t>
            </a:r>
            <a:r>
              <a:rPr lang="de-DE" dirty="0">
                <a:latin typeface="Roboto"/>
                <a:ea typeface="Roboto"/>
              </a:rPr>
              <a:t>!</a:t>
            </a:r>
            <a:endParaRPr dirty="0">
              <a:latin typeface="Roboto"/>
              <a:ea typeface="Roboto"/>
            </a:endParaRPr>
          </a:p>
          <a:p>
            <a:pPr marL="457200" lvl="0" indent="-342900" algn="l" rtl="0">
              <a:lnSpc>
                <a:spcPct val="100000"/>
              </a:lnSpc>
              <a:spcBef>
                <a:spcPts val="1200"/>
              </a:spcBef>
              <a:spcAft>
                <a:spcPts val="0"/>
              </a:spcAft>
              <a:buSzPts val="1800"/>
              <a:buChar char="•"/>
            </a:pPr>
            <a:r>
              <a:rPr lang="de-DE" b="1" dirty="0">
                <a:latin typeface="Roboto"/>
                <a:ea typeface="Roboto"/>
              </a:rPr>
              <a:t>Learning Management System</a:t>
            </a:r>
            <a:r>
              <a:rPr lang="de-DE" dirty="0">
                <a:latin typeface="Roboto"/>
                <a:ea typeface="Roboto"/>
              </a:rPr>
              <a:t> (LMS) </a:t>
            </a:r>
            <a:r>
              <a:rPr lang="de-DE" dirty="0" err="1">
                <a:latin typeface="Roboto"/>
                <a:ea typeface="Roboto"/>
              </a:rPr>
              <a:t>based</a:t>
            </a:r>
            <a:r>
              <a:rPr lang="de-DE" dirty="0">
                <a:latin typeface="Roboto"/>
                <a:ea typeface="Roboto"/>
              </a:rPr>
              <a:t> on </a:t>
            </a:r>
            <a:r>
              <a:rPr lang="de-DE" dirty="0" err="1">
                <a:latin typeface="Roboto"/>
                <a:ea typeface="Roboto"/>
              </a:rPr>
              <a:t>Moodle</a:t>
            </a:r>
            <a:endParaRPr dirty="0"/>
          </a:p>
          <a:p>
            <a:pPr marL="114300" lvl="0" indent="0" algn="l" rtl="0">
              <a:lnSpc>
                <a:spcPct val="100000"/>
              </a:lnSpc>
              <a:spcBef>
                <a:spcPts val="600"/>
              </a:spcBef>
              <a:spcAft>
                <a:spcPts val="0"/>
              </a:spcAft>
              <a:buSzPts val="1800"/>
              <a:buNone/>
            </a:pPr>
            <a:endParaRPr dirty="0"/>
          </a:p>
          <a:p>
            <a:pPr marL="114300" lvl="0" indent="0" algn="l" rtl="0">
              <a:lnSpc>
                <a:spcPct val="100000"/>
              </a:lnSpc>
              <a:spcBef>
                <a:spcPts val="600"/>
              </a:spcBef>
              <a:spcAft>
                <a:spcPts val="0"/>
              </a:spcAft>
              <a:buSzPts val="1800"/>
              <a:buNone/>
            </a:pPr>
            <a:endParaRPr dirty="0"/>
          </a:p>
          <a:p>
            <a:pPr marL="457200" lvl="0" indent="-228600" algn="l" rtl="0">
              <a:lnSpc>
                <a:spcPct val="100000"/>
              </a:lnSpc>
              <a:spcBef>
                <a:spcPts val="600"/>
              </a:spcBef>
              <a:spcAft>
                <a:spcPts val="0"/>
              </a:spcAft>
              <a:buSzPts val="1800"/>
              <a:buNone/>
            </a:pPr>
            <a:endParaRPr dirty="0"/>
          </a:p>
          <a:p>
            <a:pPr marL="457200" lvl="0" indent="-342900" algn="l" rtl="0">
              <a:lnSpc>
                <a:spcPct val="100000"/>
              </a:lnSpc>
              <a:spcBef>
                <a:spcPts val="600"/>
              </a:spcBef>
              <a:spcAft>
                <a:spcPts val="0"/>
              </a:spcAft>
              <a:buSzPts val="1800"/>
              <a:buNone/>
            </a:pPr>
            <a:endParaRPr dirty="0"/>
          </a:p>
        </p:txBody>
      </p:sp>
      <p:pic>
        <p:nvPicPr>
          <p:cNvPr id="7" name="Google Shape;315;p76">
            <a:extLst>
              <a:ext uri="{FF2B5EF4-FFF2-40B4-BE49-F238E27FC236}">
                <a16:creationId xmlns:a16="http://schemas.microsoft.com/office/drawing/2014/main" id="{5CFBA0F9-A89E-4579-AD22-47A04CEF5061}"/>
              </a:ext>
            </a:extLst>
          </p:cNvPr>
          <p:cNvPicPr preferRelativeResize="0"/>
          <p:nvPr/>
        </p:nvPicPr>
        <p:blipFill rotWithShape="1">
          <a:blip r:embed="rId4">
            <a:alphaModFix/>
          </a:blip>
          <a:srcRect t="19" b="29"/>
          <a:stretch/>
        </p:blipFill>
        <p:spPr>
          <a:xfrm>
            <a:off x="6255057" y="2087404"/>
            <a:ext cx="5571484" cy="440956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6"/>
        <p:cNvGrpSpPr/>
        <p:nvPr/>
      </p:nvGrpSpPr>
      <p:grpSpPr>
        <a:xfrm>
          <a:off x="0" y="0"/>
          <a:ext cx="0" cy="0"/>
          <a:chOff x="0" y="0"/>
          <a:chExt cx="0" cy="0"/>
        </a:xfrm>
      </p:grpSpPr>
      <p:sp>
        <p:nvSpPr>
          <p:cNvPr id="317" name="Google Shape;317;p77"/>
          <p:cNvSpPr txBox="1">
            <a:spLocks noGrp="1"/>
          </p:cNvSpPr>
          <p:nvPr>
            <p:ph type="ctrTitle"/>
          </p:nvPr>
        </p:nvSpPr>
        <p:spPr>
          <a:xfrm>
            <a:off x="0" y="2700001"/>
            <a:ext cx="12192000" cy="982799"/>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Clr>
                <a:schemeClr val="lt1"/>
              </a:buClr>
              <a:buSzPts val="6400"/>
              <a:buFont typeface="Arial"/>
              <a:buNone/>
            </a:pPr>
            <a:r>
              <a:rPr lang="de-DE">
                <a:latin typeface="Roboto" panose="02000000000000000000" pitchFamily="2" charset="0"/>
                <a:ea typeface="Roboto" panose="02000000000000000000" pitchFamily="2" charset="0"/>
              </a:rPr>
              <a:t>Unite! for researchers </a:t>
            </a:r>
            <a:br>
              <a:rPr lang="de-DE">
                <a:latin typeface="Roboto" panose="02000000000000000000" pitchFamily="2" charset="0"/>
                <a:ea typeface="Roboto" panose="02000000000000000000" pitchFamily="2" charset="0"/>
              </a:rPr>
            </a:br>
            <a:endParaRPr>
              <a:latin typeface="Roboto" panose="02000000000000000000" pitchFamily="2" charset="0"/>
              <a:ea typeface="Roboto" panose="02000000000000000000" pitchFamily="2"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78"/>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de-DE">
                <a:latin typeface="Roboto" panose="02000000000000000000" pitchFamily="2" charset="0"/>
                <a:ea typeface="Roboto" panose="02000000000000000000" pitchFamily="2" charset="0"/>
              </a:rPr>
              <a:t>Boost your research with Unite!</a:t>
            </a:r>
            <a:endParaRPr>
              <a:latin typeface="Roboto" panose="02000000000000000000" pitchFamily="2" charset="0"/>
              <a:ea typeface="Roboto" panose="02000000000000000000" pitchFamily="2" charset="0"/>
            </a:endParaRPr>
          </a:p>
        </p:txBody>
      </p:sp>
      <p:sp>
        <p:nvSpPr>
          <p:cNvPr id="324" name="Google Shape;324;p78"/>
          <p:cNvSpPr txBox="1">
            <a:spLocks noGrp="1"/>
          </p:cNvSpPr>
          <p:nvPr>
            <p:ph type="body" idx="2"/>
          </p:nvPr>
        </p:nvSpPr>
        <p:spPr>
          <a:xfrm>
            <a:off x="6289560" y="2087321"/>
            <a:ext cx="4820400" cy="4411623"/>
          </a:xfrm>
          <a:prstGeom prst="rect">
            <a:avLst/>
          </a:prstGeom>
          <a:noFill/>
          <a:ln>
            <a:noFill/>
          </a:ln>
        </p:spPr>
        <p:txBody>
          <a:bodyPr spcFirstLastPara="1" wrap="square" lIns="0" tIns="0" rIns="0" bIns="0" anchor="t" anchorCtr="0">
            <a:noAutofit/>
          </a:bodyPr>
          <a:lstStyle/>
          <a:p>
            <a:pPr marL="457200" lvl="0" indent="-342900" rtl="0">
              <a:lnSpc>
                <a:spcPct val="100000"/>
              </a:lnSpc>
              <a:spcBef>
                <a:spcPts val="1200"/>
              </a:spcBef>
              <a:spcAft>
                <a:spcPts val="0"/>
              </a:spcAft>
              <a:buSzPts val="1800"/>
              <a:buChar char="•"/>
            </a:pPr>
            <a:r>
              <a:rPr lang="de-DE" dirty="0">
                <a:latin typeface="Roboto"/>
                <a:ea typeface="Roboto"/>
              </a:rPr>
              <a:t>Access </a:t>
            </a:r>
            <a:r>
              <a:rPr lang="de-DE" dirty="0" err="1">
                <a:latin typeface="Roboto"/>
                <a:ea typeface="Roboto"/>
              </a:rPr>
              <a:t>the</a:t>
            </a:r>
            <a:r>
              <a:rPr lang="de-DE" dirty="0">
                <a:latin typeface="Roboto"/>
                <a:ea typeface="Roboto"/>
              </a:rPr>
              <a:t> </a:t>
            </a:r>
            <a:r>
              <a:rPr lang="de-DE" b="1" dirty="0" err="1">
                <a:latin typeface="Roboto"/>
                <a:ea typeface="Roboto"/>
              </a:rPr>
              <a:t>shared</a:t>
            </a:r>
            <a:r>
              <a:rPr lang="de-DE" b="1" dirty="0">
                <a:latin typeface="Roboto"/>
                <a:ea typeface="Roboto"/>
              </a:rPr>
              <a:t> </a:t>
            </a:r>
            <a:r>
              <a:rPr lang="de-DE" b="1" dirty="0" err="1">
                <a:latin typeface="Roboto"/>
                <a:ea typeface="Roboto"/>
              </a:rPr>
              <a:t>infrastructures</a:t>
            </a:r>
            <a:r>
              <a:rPr lang="de-DE" dirty="0">
                <a:latin typeface="Roboto"/>
                <a:ea typeface="Roboto"/>
              </a:rPr>
              <a:t> </a:t>
            </a:r>
            <a:r>
              <a:rPr lang="de-DE" dirty="0" err="1">
                <a:latin typeface="Roboto"/>
                <a:ea typeface="Roboto"/>
              </a:rPr>
              <a:t>of</a:t>
            </a:r>
            <a:r>
              <a:rPr lang="de-DE" dirty="0">
                <a:latin typeface="Roboto"/>
                <a:ea typeface="Roboto"/>
              </a:rPr>
              <a:t> </a:t>
            </a:r>
            <a:r>
              <a:rPr lang="de-DE" dirty="0" err="1">
                <a:latin typeface="Roboto"/>
                <a:ea typeface="Roboto"/>
              </a:rPr>
              <a:t>the</a:t>
            </a:r>
            <a:r>
              <a:rPr lang="de-DE" dirty="0">
                <a:latin typeface="Roboto"/>
                <a:ea typeface="Roboto"/>
              </a:rPr>
              <a:t> </a:t>
            </a:r>
            <a:r>
              <a:rPr lang="de-DE" dirty="0" err="1">
                <a:latin typeface="Roboto"/>
                <a:ea typeface="Roboto"/>
              </a:rPr>
              <a:t>nine</a:t>
            </a:r>
            <a:r>
              <a:rPr lang="de-DE" dirty="0">
                <a:latin typeface="Roboto"/>
                <a:ea typeface="Roboto"/>
              </a:rPr>
              <a:t> </a:t>
            </a:r>
            <a:r>
              <a:rPr lang="de-DE" dirty="0" err="1">
                <a:latin typeface="Roboto"/>
                <a:ea typeface="Roboto"/>
              </a:rPr>
              <a:t>universities</a:t>
            </a:r>
            <a:endParaRPr lang="en-US" dirty="0">
              <a:latin typeface="Roboto"/>
              <a:ea typeface="Roboto"/>
            </a:endParaRPr>
          </a:p>
          <a:p>
            <a:pPr marL="457200" lvl="0" indent="-342900" rtl="0">
              <a:lnSpc>
                <a:spcPct val="100000"/>
              </a:lnSpc>
              <a:spcBef>
                <a:spcPts val="1200"/>
              </a:spcBef>
              <a:spcAft>
                <a:spcPts val="0"/>
              </a:spcAft>
              <a:buSzPts val="1800"/>
              <a:buChar char="•"/>
            </a:pPr>
            <a:r>
              <a:rPr lang="de-DE" dirty="0">
                <a:latin typeface="Roboto"/>
                <a:ea typeface="Roboto"/>
              </a:rPr>
              <a:t>Find </a:t>
            </a:r>
            <a:r>
              <a:rPr lang="de-DE" b="1" dirty="0" err="1">
                <a:latin typeface="Roboto"/>
                <a:ea typeface="Roboto"/>
              </a:rPr>
              <a:t>research</a:t>
            </a:r>
            <a:r>
              <a:rPr lang="de-DE" b="1" dirty="0">
                <a:latin typeface="Roboto"/>
                <a:ea typeface="Roboto"/>
              </a:rPr>
              <a:t> </a:t>
            </a:r>
            <a:r>
              <a:rPr lang="de-DE" b="1" dirty="0" err="1">
                <a:latin typeface="Roboto"/>
                <a:ea typeface="Roboto"/>
              </a:rPr>
              <a:t>partners</a:t>
            </a:r>
            <a:endParaRPr dirty="0">
              <a:latin typeface="Roboto"/>
              <a:ea typeface="Roboto"/>
            </a:endParaRPr>
          </a:p>
          <a:p>
            <a:pPr marL="457200" lvl="0" indent="-342900" rtl="0">
              <a:lnSpc>
                <a:spcPct val="100000"/>
              </a:lnSpc>
              <a:spcBef>
                <a:spcPts val="1200"/>
              </a:spcBef>
              <a:spcAft>
                <a:spcPts val="0"/>
              </a:spcAft>
              <a:buSzPts val="1800"/>
              <a:buChar char="•"/>
            </a:pPr>
            <a:r>
              <a:rPr lang="de-DE" dirty="0" err="1">
                <a:latin typeface="Roboto"/>
                <a:ea typeface="Roboto"/>
              </a:rPr>
              <a:t>Apply</a:t>
            </a:r>
            <a:r>
              <a:rPr lang="de-DE" dirty="0">
                <a:latin typeface="Roboto"/>
                <a:ea typeface="Roboto"/>
              </a:rPr>
              <a:t> </a:t>
            </a:r>
            <a:r>
              <a:rPr lang="de-DE" dirty="0" err="1">
                <a:latin typeface="Roboto"/>
                <a:ea typeface="Roboto"/>
              </a:rPr>
              <a:t>for</a:t>
            </a:r>
            <a:r>
              <a:rPr lang="de-DE" dirty="0">
                <a:latin typeface="Roboto"/>
                <a:ea typeface="Roboto"/>
              </a:rPr>
              <a:t> </a:t>
            </a:r>
            <a:r>
              <a:rPr lang="de-DE" b="1" dirty="0" err="1">
                <a:latin typeface="Roboto"/>
                <a:ea typeface="Roboto"/>
              </a:rPr>
              <a:t>Unite</a:t>
            </a:r>
            <a:r>
              <a:rPr lang="de-DE" b="1" dirty="0">
                <a:latin typeface="Roboto"/>
                <a:ea typeface="Roboto"/>
              </a:rPr>
              <a:t>! Seed Fund</a:t>
            </a:r>
            <a:endParaRPr dirty="0">
              <a:latin typeface="Roboto"/>
              <a:ea typeface="Roboto"/>
            </a:endParaRPr>
          </a:p>
          <a:p>
            <a:pPr marL="457200" lvl="0" indent="-342900" rtl="0">
              <a:lnSpc>
                <a:spcPct val="100000"/>
              </a:lnSpc>
              <a:spcBef>
                <a:spcPts val="1200"/>
              </a:spcBef>
              <a:spcAft>
                <a:spcPts val="0"/>
              </a:spcAft>
              <a:buSzPts val="1800"/>
              <a:buChar char="•"/>
            </a:pPr>
            <a:r>
              <a:rPr lang="de-DE" dirty="0">
                <a:latin typeface="Roboto"/>
                <a:ea typeface="Roboto"/>
              </a:rPr>
              <a:t>Benefit </a:t>
            </a:r>
            <a:r>
              <a:rPr lang="de-DE" dirty="0" err="1">
                <a:latin typeface="Roboto"/>
                <a:ea typeface="Roboto"/>
              </a:rPr>
              <a:t>from</a:t>
            </a:r>
            <a:r>
              <a:rPr lang="de-DE" dirty="0">
                <a:latin typeface="Roboto"/>
                <a:ea typeface="Roboto"/>
              </a:rPr>
              <a:t> </a:t>
            </a:r>
            <a:r>
              <a:rPr lang="de-DE" b="1" dirty="0" err="1">
                <a:latin typeface="Roboto"/>
                <a:ea typeface="Roboto"/>
              </a:rPr>
              <a:t>the</a:t>
            </a:r>
            <a:r>
              <a:rPr lang="de-DE" b="1" dirty="0">
                <a:latin typeface="Roboto"/>
                <a:ea typeface="Roboto"/>
              </a:rPr>
              <a:t> open </a:t>
            </a:r>
            <a:r>
              <a:rPr lang="de-DE" b="1" dirty="0" err="1">
                <a:latin typeface="Roboto"/>
                <a:ea typeface="Roboto"/>
              </a:rPr>
              <a:t>science</a:t>
            </a:r>
            <a:r>
              <a:rPr lang="de-DE" b="1" dirty="0">
                <a:latin typeface="Roboto"/>
                <a:ea typeface="Roboto"/>
              </a:rPr>
              <a:t> and </a:t>
            </a:r>
            <a:r>
              <a:rPr lang="de-DE" b="1" dirty="0" err="1">
                <a:latin typeface="Roboto"/>
                <a:ea typeface="Roboto"/>
              </a:rPr>
              <a:t>innovation</a:t>
            </a:r>
            <a:r>
              <a:rPr lang="de-DE" b="1" dirty="0">
                <a:latin typeface="Roboto"/>
                <a:ea typeface="Roboto"/>
              </a:rPr>
              <a:t> </a:t>
            </a:r>
            <a:r>
              <a:rPr lang="de-DE" b="1" dirty="0" err="1">
                <a:latin typeface="Roboto"/>
                <a:ea typeface="Roboto"/>
              </a:rPr>
              <a:t>handbook</a:t>
            </a:r>
            <a:endParaRPr b="1" dirty="0">
              <a:latin typeface="Roboto"/>
              <a:ea typeface="Roboto"/>
            </a:endParaRPr>
          </a:p>
          <a:p>
            <a:pPr marL="457200" lvl="0" indent="-342900" rtl="0">
              <a:lnSpc>
                <a:spcPct val="100000"/>
              </a:lnSpc>
              <a:spcBef>
                <a:spcPts val="1200"/>
              </a:spcBef>
              <a:spcAft>
                <a:spcPts val="0"/>
              </a:spcAft>
              <a:buSzPts val="1800"/>
              <a:buChar char="•"/>
            </a:pPr>
            <a:r>
              <a:rPr lang="de-DE" b="1" dirty="0">
                <a:latin typeface="Roboto"/>
                <a:ea typeface="Roboto"/>
              </a:rPr>
              <a:t>Matchmaking</a:t>
            </a:r>
            <a:r>
              <a:rPr lang="de-DE" dirty="0">
                <a:latin typeface="Roboto"/>
                <a:ea typeface="Roboto"/>
              </a:rPr>
              <a:t> </a:t>
            </a:r>
            <a:r>
              <a:rPr lang="de-DE" dirty="0" err="1">
                <a:latin typeface="Roboto"/>
                <a:ea typeface="Roboto"/>
              </a:rPr>
              <a:t>events</a:t>
            </a:r>
            <a:endParaRPr dirty="0">
              <a:latin typeface="Roboto"/>
              <a:ea typeface="Roboto"/>
            </a:endParaRPr>
          </a:p>
          <a:p>
            <a:pPr marL="457200" lvl="0" indent="-228600" algn="l" rtl="0">
              <a:lnSpc>
                <a:spcPct val="100000"/>
              </a:lnSpc>
              <a:spcBef>
                <a:spcPts val="600"/>
              </a:spcBef>
              <a:spcAft>
                <a:spcPts val="0"/>
              </a:spcAft>
              <a:buSzPts val="1800"/>
              <a:buNone/>
            </a:pPr>
            <a:endParaRPr dirty="0"/>
          </a:p>
          <a:p>
            <a:pPr marL="114300" lvl="0" indent="0" algn="l" rtl="0">
              <a:lnSpc>
                <a:spcPct val="100000"/>
              </a:lnSpc>
              <a:spcBef>
                <a:spcPts val="600"/>
              </a:spcBef>
              <a:spcAft>
                <a:spcPts val="0"/>
              </a:spcAft>
              <a:buSzPts val="1800"/>
              <a:buNone/>
            </a:pPr>
            <a:endParaRPr dirty="0"/>
          </a:p>
          <a:p>
            <a:pPr marL="457200" lvl="0" indent="-228600" algn="l" rtl="0">
              <a:lnSpc>
                <a:spcPct val="100000"/>
              </a:lnSpc>
              <a:spcBef>
                <a:spcPts val="600"/>
              </a:spcBef>
              <a:spcAft>
                <a:spcPts val="0"/>
              </a:spcAft>
              <a:buSzPts val="1800"/>
              <a:buNone/>
            </a:pPr>
            <a:endParaRPr dirty="0"/>
          </a:p>
          <a:p>
            <a:pPr marL="457200" lvl="0" indent="-342900" algn="l" rtl="0">
              <a:lnSpc>
                <a:spcPct val="100000"/>
              </a:lnSpc>
              <a:spcBef>
                <a:spcPts val="600"/>
              </a:spcBef>
              <a:spcAft>
                <a:spcPts val="0"/>
              </a:spcAft>
              <a:buSzPts val="1800"/>
              <a:buNone/>
            </a:pPr>
            <a:endParaRPr dirty="0">
              <a:solidFill>
                <a:srgbClr val="000000"/>
              </a:solidFill>
              <a:latin typeface="Arial"/>
              <a:ea typeface="Arial"/>
              <a:cs typeface="Arial"/>
              <a:sym typeface="Arial"/>
            </a:endParaRPr>
          </a:p>
        </p:txBody>
      </p:sp>
      <p:pic>
        <p:nvPicPr>
          <p:cNvPr id="5" name="Google Shape;329;p78">
            <a:extLst>
              <a:ext uri="{FF2B5EF4-FFF2-40B4-BE49-F238E27FC236}">
                <a16:creationId xmlns:a16="http://schemas.microsoft.com/office/drawing/2014/main" id="{34D02B2A-3115-4A95-924B-8309656337E3}"/>
              </a:ext>
            </a:extLst>
          </p:cNvPr>
          <p:cNvPicPr preferRelativeResize="0"/>
          <p:nvPr/>
        </p:nvPicPr>
        <p:blipFill rotWithShape="1">
          <a:blip r:embed="rId3">
            <a:alphaModFix/>
          </a:blip>
          <a:srcRect t="19" b="29"/>
          <a:stretch/>
        </p:blipFill>
        <p:spPr>
          <a:xfrm>
            <a:off x="361200" y="2087404"/>
            <a:ext cx="5571484" cy="440956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61"/>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de-DE">
                <a:latin typeface="Roboto" panose="02000000000000000000" pitchFamily="2" charset="0"/>
                <a:ea typeface="Roboto" panose="02000000000000000000" pitchFamily="2" charset="0"/>
              </a:rPr>
              <a:t>Focus areas  </a:t>
            </a:r>
            <a:endParaRPr>
              <a:latin typeface="Roboto" panose="02000000000000000000" pitchFamily="2" charset="0"/>
              <a:ea typeface="Roboto" panose="02000000000000000000" pitchFamily="2" charset="0"/>
            </a:endParaRPr>
          </a:p>
        </p:txBody>
      </p:sp>
      <p:sp>
        <p:nvSpPr>
          <p:cNvPr id="15" name="Prostokąt 14"/>
          <p:cNvSpPr/>
          <p:nvPr/>
        </p:nvSpPr>
        <p:spPr>
          <a:xfrm>
            <a:off x="880532" y="3119403"/>
            <a:ext cx="2434730" cy="243473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Google Shape;143;p61"/>
          <p:cNvSpPr txBox="1">
            <a:spLocks noGrp="1"/>
          </p:cNvSpPr>
          <p:nvPr>
            <p:ph type="body" idx="2"/>
          </p:nvPr>
        </p:nvSpPr>
        <p:spPr>
          <a:xfrm>
            <a:off x="900816" y="3360372"/>
            <a:ext cx="2408229" cy="828046"/>
          </a:xfrm>
          <a:prstGeom prst="rect">
            <a:avLst/>
          </a:prstGeom>
          <a:noFill/>
          <a:ln>
            <a:noFill/>
          </a:ln>
        </p:spPr>
        <p:txBody>
          <a:bodyPr spcFirstLastPara="1" wrap="square" lIns="0" tIns="0" rIns="0" bIns="0" anchor="t" anchorCtr="0">
            <a:noAutofit/>
          </a:bodyPr>
          <a:lstStyle/>
          <a:p>
            <a:pPr marL="114300" lvl="0" indent="0" algn="ctr">
              <a:buNone/>
            </a:pPr>
            <a:r>
              <a:rPr lang="de-DE" sz="1600" dirty="0" err="1">
                <a:solidFill>
                  <a:schemeClr val="lt1"/>
                </a:solidFill>
                <a:latin typeface="Roboto" panose="02000000000000000000" pitchFamily="2" charset="0"/>
                <a:ea typeface="Roboto" panose="02000000000000000000" pitchFamily="2" charset="0"/>
              </a:rPr>
              <a:t>Sustainable</a:t>
            </a:r>
            <a:r>
              <a:rPr lang="pl-PL" sz="1600" dirty="0">
                <a:solidFill>
                  <a:schemeClr val="lt1"/>
                </a:solidFill>
                <a:latin typeface="Roboto" panose="02000000000000000000" pitchFamily="2" charset="0"/>
                <a:ea typeface="Roboto" panose="02000000000000000000" pitchFamily="2" charset="0"/>
              </a:rPr>
              <a:t> </a:t>
            </a:r>
            <a:r>
              <a:rPr lang="de-DE" sz="1600" dirty="0" err="1">
                <a:solidFill>
                  <a:schemeClr val="lt1"/>
                </a:solidFill>
                <a:latin typeface="Roboto" panose="02000000000000000000" pitchFamily="2" charset="0"/>
                <a:ea typeface="Roboto" panose="02000000000000000000" pitchFamily="2" charset="0"/>
              </a:rPr>
              <a:t>energy</a:t>
            </a:r>
            <a:r>
              <a:rPr lang="de-DE" sz="1600" dirty="0">
                <a:solidFill>
                  <a:schemeClr val="lt1"/>
                </a:solidFill>
                <a:latin typeface="Roboto" panose="02000000000000000000" pitchFamily="2" charset="0"/>
                <a:ea typeface="Roboto" panose="02000000000000000000" pitchFamily="2" charset="0"/>
              </a:rPr>
              <a:t> </a:t>
            </a:r>
          </a:p>
        </p:txBody>
      </p:sp>
      <p:sp>
        <p:nvSpPr>
          <p:cNvPr id="17" name="Prostokąt 16"/>
          <p:cNvSpPr/>
          <p:nvPr/>
        </p:nvSpPr>
        <p:spPr>
          <a:xfrm>
            <a:off x="3581399" y="3119403"/>
            <a:ext cx="2434730" cy="243473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8" name="Google Shape;143;p61"/>
          <p:cNvSpPr txBox="1">
            <a:spLocks noGrp="1"/>
          </p:cNvSpPr>
          <p:nvPr>
            <p:ph type="body" idx="2"/>
          </p:nvPr>
        </p:nvSpPr>
        <p:spPr>
          <a:xfrm>
            <a:off x="3601683" y="3360372"/>
            <a:ext cx="2414446" cy="828046"/>
          </a:xfrm>
          <a:prstGeom prst="rect">
            <a:avLst/>
          </a:prstGeom>
          <a:noFill/>
          <a:ln>
            <a:noFill/>
          </a:ln>
        </p:spPr>
        <p:txBody>
          <a:bodyPr spcFirstLastPara="1" wrap="square" lIns="0" tIns="0" rIns="0" bIns="0" anchor="t" anchorCtr="0">
            <a:noAutofit/>
          </a:bodyPr>
          <a:lstStyle/>
          <a:p>
            <a:pPr marL="114300" lvl="0" indent="0" algn="ctr">
              <a:buNone/>
            </a:pPr>
            <a:r>
              <a:rPr lang="de-DE" sz="1600" dirty="0" err="1">
                <a:solidFill>
                  <a:schemeClr val="lt1"/>
                </a:solidFill>
                <a:latin typeface="Roboto" panose="02000000000000000000" pitchFamily="2" charset="0"/>
                <a:ea typeface="Roboto" panose="02000000000000000000" pitchFamily="2" charset="0"/>
              </a:rPr>
              <a:t>Artificial</a:t>
            </a:r>
            <a:r>
              <a:rPr lang="pl-PL" sz="1600" dirty="0">
                <a:solidFill>
                  <a:schemeClr val="lt1"/>
                </a:solidFill>
                <a:latin typeface="Roboto" panose="02000000000000000000" pitchFamily="2" charset="0"/>
                <a:ea typeface="Roboto" panose="02000000000000000000" pitchFamily="2" charset="0"/>
              </a:rPr>
              <a:t> </a:t>
            </a:r>
            <a:r>
              <a:rPr lang="de-DE" sz="1600" dirty="0" err="1">
                <a:solidFill>
                  <a:schemeClr val="lt1"/>
                </a:solidFill>
                <a:latin typeface="Roboto" panose="02000000000000000000" pitchFamily="2" charset="0"/>
                <a:ea typeface="Roboto" panose="02000000000000000000" pitchFamily="2" charset="0"/>
              </a:rPr>
              <a:t>intelligence</a:t>
            </a:r>
            <a:r>
              <a:rPr lang="de-DE" sz="1600" dirty="0">
                <a:solidFill>
                  <a:schemeClr val="lt1"/>
                </a:solidFill>
                <a:latin typeface="Roboto" panose="02000000000000000000" pitchFamily="2" charset="0"/>
                <a:ea typeface="Roboto" panose="02000000000000000000" pitchFamily="2" charset="0"/>
              </a:rPr>
              <a:t> </a:t>
            </a:r>
          </a:p>
        </p:txBody>
      </p:sp>
      <p:sp>
        <p:nvSpPr>
          <p:cNvPr id="19" name="Prostokąt 18"/>
          <p:cNvSpPr/>
          <p:nvPr/>
        </p:nvSpPr>
        <p:spPr>
          <a:xfrm>
            <a:off x="6282266" y="3131329"/>
            <a:ext cx="2434730" cy="243473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Google Shape;143;p61"/>
          <p:cNvSpPr txBox="1">
            <a:spLocks noGrp="1"/>
          </p:cNvSpPr>
          <p:nvPr>
            <p:ph type="body" idx="2"/>
          </p:nvPr>
        </p:nvSpPr>
        <p:spPr>
          <a:xfrm>
            <a:off x="6302549" y="3372298"/>
            <a:ext cx="2393561" cy="828046"/>
          </a:xfrm>
          <a:prstGeom prst="rect">
            <a:avLst/>
          </a:prstGeom>
          <a:noFill/>
          <a:ln>
            <a:noFill/>
          </a:ln>
        </p:spPr>
        <p:txBody>
          <a:bodyPr spcFirstLastPara="1" wrap="square" lIns="0" tIns="0" rIns="0" bIns="0" anchor="t" anchorCtr="0">
            <a:noAutofit/>
          </a:bodyPr>
          <a:lstStyle/>
          <a:p>
            <a:pPr marL="114300" lvl="0" indent="0" algn="ctr">
              <a:buNone/>
            </a:pPr>
            <a:r>
              <a:rPr lang="de-DE" sz="1600" dirty="0" err="1">
                <a:solidFill>
                  <a:schemeClr val="lt1"/>
                </a:solidFill>
                <a:latin typeface="Roboto" panose="02000000000000000000" pitchFamily="2" charset="0"/>
                <a:ea typeface="Roboto" panose="02000000000000000000" pitchFamily="2" charset="0"/>
              </a:rPr>
              <a:t>Industry</a:t>
            </a:r>
            <a:r>
              <a:rPr lang="de-DE" sz="1600" dirty="0">
                <a:solidFill>
                  <a:schemeClr val="lt1"/>
                </a:solidFill>
                <a:latin typeface="Roboto" panose="02000000000000000000" pitchFamily="2" charset="0"/>
                <a:ea typeface="Roboto" panose="02000000000000000000" pitchFamily="2" charset="0"/>
              </a:rPr>
              <a:t> 4.0 </a:t>
            </a:r>
          </a:p>
        </p:txBody>
      </p:sp>
      <p:sp>
        <p:nvSpPr>
          <p:cNvPr id="21" name="Prostokąt 20"/>
          <p:cNvSpPr/>
          <p:nvPr/>
        </p:nvSpPr>
        <p:spPr>
          <a:xfrm>
            <a:off x="8905093" y="3119403"/>
            <a:ext cx="2434730" cy="243473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2" name="Google Shape;143;p61"/>
          <p:cNvSpPr txBox="1">
            <a:spLocks noGrp="1"/>
          </p:cNvSpPr>
          <p:nvPr>
            <p:ph type="body" idx="2"/>
          </p:nvPr>
        </p:nvSpPr>
        <p:spPr>
          <a:xfrm>
            <a:off x="8905093" y="3360372"/>
            <a:ext cx="2434730" cy="828046"/>
          </a:xfrm>
          <a:prstGeom prst="rect">
            <a:avLst/>
          </a:prstGeom>
          <a:noFill/>
          <a:ln>
            <a:noFill/>
          </a:ln>
        </p:spPr>
        <p:txBody>
          <a:bodyPr spcFirstLastPara="1" wrap="square" lIns="0" tIns="0" rIns="0" bIns="0" anchor="t" anchorCtr="0">
            <a:noAutofit/>
          </a:bodyPr>
          <a:lstStyle/>
          <a:p>
            <a:pPr marL="114300" lvl="0" indent="0" algn="ctr">
              <a:buNone/>
            </a:pPr>
            <a:r>
              <a:rPr lang="de-DE" sz="1600" dirty="0" err="1">
                <a:solidFill>
                  <a:schemeClr val="lt1"/>
                </a:solidFill>
                <a:latin typeface="Roboto" panose="02000000000000000000" pitchFamily="2" charset="0"/>
                <a:ea typeface="Roboto" panose="02000000000000000000" pitchFamily="2" charset="0"/>
              </a:rPr>
              <a:t>Entrepreneurship</a:t>
            </a:r>
            <a:r>
              <a:rPr lang="de-DE" sz="1600" dirty="0">
                <a:solidFill>
                  <a:schemeClr val="lt1"/>
                </a:solidFill>
                <a:latin typeface="Roboto" panose="02000000000000000000" pitchFamily="2" charset="0"/>
                <a:ea typeface="Roboto" panose="02000000000000000000" pitchFamily="2" charset="0"/>
              </a:rPr>
              <a:t> </a:t>
            </a:r>
          </a:p>
        </p:txBody>
      </p:sp>
    </p:spTree>
    <p:extLst>
      <p:ext uri="{BB962C8B-B14F-4D97-AF65-F5344CB8AC3E}">
        <p14:creationId xmlns:p14="http://schemas.microsoft.com/office/powerpoint/2010/main" val="3881508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75"/>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de-DE">
                <a:latin typeface="Roboto" panose="02000000000000000000" pitchFamily="2" charset="0"/>
                <a:ea typeface="Roboto" panose="02000000000000000000" pitchFamily="2" charset="0"/>
              </a:rPr>
              <a:t>Internationalise your teaching with Unite!</a:t>
            </a:r>
            <a:endParaRPr>
              <a:latin typeface="Roboto" panose="02000000000000000000" pitchFamily="2" charset="0"/>
              <a:ea typeface="Roboto" panose="02000000000000000000" pitchFamily="2" charset="0"/>
            </a:endParaRPr>
          </a:p>
        </p:txBody>
      </p:sp>
      <p:sp>
        <p:nvSpPr>
          <p:cNvPr id="301" name="Google Shape;301;p75"/>
          <p:cNvSpPr txBox="1">
            <a:spLocks noGrp="1"/>
          </p:cNvSpPr>
          <p:nvPr>
            <p:ph type="body" idx="2"/>
          </p:nvPr>
        </p:nvSpPr>
        <p:spPr>
          <a:xfrm>
            <a:off x="6289560" y="2087321"/>
            <a:ext cx="5033760" cy="4411623"/>
          </a:xfrm>
          <a:prstGeom prst="rect">
            <a:avLst/>
          </a:prstGeom>
          <a:noFill/>
          <a:ln>
            <a:noFill/>
          </a:ln>
        </p:spPr>
        <p:txBody>
          <a:bodyPr spcFirstLastPara="1" wrap="square" lIns="0" tIns="0" rIns="0" bIns="0" anchor="t" anchorCtr="0">
            <a:noAutofit/>
          </a:bodyPr>
          <a:lstStyle/>
          <a:p>
            <a:pPr marL="457200" lvl="0" indent="-342900" rtl="0">
              <a:lnSpc>
                <a:spcPct val="100000"/>
              </a:lnSpc>
              <a:spcBef>
                <a:spcPts val="1200"/>
              </a:spcBef>
              <a:spcAft>
                <a:spcPts val="0"/>
              </a:spcAft>
              <a:buSzPts val="1800"/>
              <a:buChar char="•"/>
            </a:pPr>
            <a:r>
              <a:rPr lang="de-DE" dirty="0">
                <a:latin typeface="Roboto"/>
                <a:ea typeface="Roboto"/>
              </a:rPr>
              <a:t>Create </a:t>
            </a:r>
            <a:r>
              <a:rPr lang="de-DE" b="1" dirty="0" err="1">
                <a:latin typeface="Roboto"/>
                <a:ea typeface="Roboto"/>
              </a:rPr>
              <a:t>collaborative</a:t>
            </a:r>
            <a:r>
              <a:rPr lang="de-DE" b="1" dirty="0">
                <a:latin typeface="Roboto"/>
                <a:ea typeface="Roboto"/>
              </a:rPr>
              <a:t> </a:t>
            </a:r>
            <a:r>
              <a:rPr lang="de-DE" b="1" dirty="0" err="1">
                <a:latin typeface="Roboto"/>
                <a:ea typeface="Roboto"/>
              </a:rPr>
              <a:t>courses</a:t>
            </a:r>
            <a:r>
              <a:rPr lang="de-DE" dirty="0">
                <a:latin typeface="Roboto"/>
                <a:ea typeface="Roboto"/>
              </a:rPr>
              <a:t> </a:t>
            </a:r>
            <a:r>
              <a:rPr lang="de-DE" dirty="0" err="1">
                <a:latin typeface="Roboto"/>
                <a:ea typeface="Roboto"/>
              </a:rPr>
              <a:t>or</a:t>
            </a:r>
            <a:r>
              <a:rPr lang="de-DE" dirty="0">
                <a:latin typeface="Roboto"/>
                <a:ea typeface="Roboto"/>
              </a:rPr>
              <a:t> </a:t>
            </a:r>
            <a:r>
              <a:rPr lang="de-DE" b="1" dirty="0" err="1">
                <a:latin typeface="Roboto"/>
                <a:ea typeface="Roboto"/>
              </a:rPr>
              <a:t>joint</a:t>
            </a:r>
            <a:r>
              <a:rPr lang="de-DE" b="1" dirty="0">
                <a:latin typeface="Roboto"/>
                <a:ea typeface="Roboto"/>
              </a:rPr>
              <a:t> </a:t>
            </a:r>
            <a:r>
              <a:rPr lang="de-DE" b="1" dirty="0" err="1">
                <a:latin typeface="Roboto"/>
                <a:ea typeface="Roboto"/>
              </a:rPr>
              <a:t>Master's</a:t>
            </a:r>
            <a:r>
              <a:rPr lang="de-DE" b="1" dirty="0">
                <a:latin typeface="Roboto"/>
                <a:ea typeface="Roboto"/>
              </a:rPr>
              <a:t> </a:t>
            </a:r>
            <a:r>
              <a:rPr lang="de-DE" b="1" dirty="0" err="1">
                <a:latin typeface="Roboto"/>
                <a:ea typeface="Roboto"/>
              </a:rPr>
              <a:t>programmes</a:t>
            </a:r>
            <a:r>
              <a:rPr lang="de-DE" dirty="0">
                <a:latin typeface="Roboto"/>
                <a:ea typeface="Roboto"/>
              </a:rPr>
              <a:t> </a:t>
            </a:r>
            <a:r>
              <a:rPr lang="de-DE" dirty="0" err="1">
                <a:latin typeface="Roboto"/>
                <a:ea typeface="Roboto"/>
              </a:rPr>
              <a:t>with</a:t>
            </a:r>
            <a:r>
              <a:rPr lang="de-DE" dirty="0">
                <a:latin typeface="Roboto"/>
                <a:ea typeface="Roboto"/>
              </a:rPr>
              <a:t> </a:t>
            </a:r>
            <a:r>
              <a:rPr lang="de-DE" dirty="0" err="1">
                <a:latin typeface="Roboto"/>
                <a:ea typeface="Roboto"/>
              </a:rPr>
              <a:t>peers</a:t>
            </a:r>
            <a:r>
              <a:rPr lang="de-DE" dirty="0">
                <a:latin typeface="Roboto"/>
                <a:ea typeface="Roboto"/>
              </a:rPr>
              <a:t> </a:t>
            </a:r>
            <a:r>
              <a:rPr lang="de-DE" dirty="0" err="1">
                <a:latin typeface="Roboto"/>
                <a:ea typeface="Roboto"/>
              </a:rPr>
              <a:t>from</a:t>
            </a:r>
            <a:r>
              <a:rPr lang="de-DE" dirty="0">
                <a:latin typeface="Roboto"/>
                <a:ea typeface="Roboto"/>
              </a:rPr>
              <a:t> </a:t>
            </a:r>
            <a:r>
              <a:rPr lang="de-DE" dirty="0" err="1">
                <a:latin typeface="Roboto"/>
                <a:ea typeface="Roboto"/>
              </a:rPr>
              <a:t>other</a:t>
            </a:r>
            <a:r>
              <a:rPr lang="de-DE" dirty="0">
                <a:latin typeface="Roboto"/>
                <a:ea typeface="Roboto"/>
              </a:rPr>
              <a:t> </a:t>
            </a:r>
            <a:r>
              <a:rPr lang="de-DE" dirty="0" err="1">
                <a:latin typeface="Roboto"/>
                <a:ea typeface="Roboto"/>
              </a:rPr>
              <a:t>Unite</a:t>
            </a:r>
            <a:r>
              <a:rPr lang="de-DE" dirty="0">
                <a:latin typeface="Roboto"/>
                <a:ea typeface="Roboto"/>
              </a:rPr>
              <a:t>! </a:t>
            </a:r>
            <a:r>
              <a:rPr lang="de-DE" dirty="0" err="1">
                <a:latin typeface="Roboto"/>
                <a:ea typeface="Roboto"/>
              </a:rPr>
              <a:t>universities</a:t>
            </a:r>
            <a:endParaRPr lang="en-US" dirty="0">
              <a:latin typeface="Roboto"/>
              <a:ea typeface="Roboto"/>
            </a:endParaRPr>
          </a:p>
          <a:p>
            <a:pPr marL="457200" lvl="0" indent="-342900" rtl="0">
              <a:lnSpc>
                <a:spcPct val="100000"/>
              </a:lnSpc>
              <a:spcBef>
                <a:spcPts val="1200"/>
              </a:spcBef>
              <a:spcAft>
                <a:spcPts val="0"/>
              </a:spcAft>
              <a:buSzPts val="1800"/>
              <a:buChar char="•"/>
            </a:pPr>
            <a:r>
              <a:rPr lang="de-DE" dirty="0" err="1">
                <a:latin typeface="Roboto"/>
                <a:ea typeface="Roboto"/>
              </a:rPr>
              <a:t>Give</a:t>
            </a:r>
            <a:r>
              <a:rPr lang="de-DE" dirty="0">
                <a:latin typeface="Roboto"/>
                <a:ea typeface="Roboto"/>
              </a:rPr>
              <a:t> a </a:t>
            </a:r>
            <a:r>
              <a:rPr lang="de-DE" b="1" dirty="0" err="1">
                <a:latin typeface="Roboto"/>
                <a:ea typeface="Roboto"/>
              </a:rPr>
              <a:t>lecture</a:t>
            </a:r>
            <a:r>
              <a:rPr lang="de-DE" b="1" dirty="0">
                <a:latin typeface="Roboto"/>
                <a:ea typeface="Roboto"/>
              </a:rPr>
              <a:t> </a:t>
            </a:r>
            <a:r>
              <a:rPr lang="de-DE" b="1" dirty="0" err="1">
                <a:latin typeface="Roboto"/>
                <a:ea typeface="Roboto"/>
              </a:rPr>
              <a:t>abroad</a:t>
            </a:r>
            <a:endParaRPr dirty="0">
              <a:latin typeface="Roboto"/>
              <a:ea typeface="Roboto"/>
            </a:endParaRPr>
          </a:p>
          <a:p>
            <a:pPr marL="457200" lvl="0" indent="-342900" rtl="0">
              <a:lnSpc>
                <a:spcPct val="100000"/>
              </a:lnSpc>
              <a:spcBef>
                <a:spcPts val="1200"/>
              </a:spcBef>
              <a:spcAft>
                <a:spcPts val="0"/>
              </a:spcAft>
              <a:buSzPts val="1800"/>
              <a:buChar char="•"/>
            </a:pPr>
            <a:r>
              <a:rPr lang="de-DE" dirty="0" err="1">
                <a:latin typeface="Roboto"/>
                <a:ea typeface="Roboto"/>
              </a:rPr>
              <a:t>Offer</a:t>
            </a:r>
            <a:r>
              <a:rPr lang="de-DE" dirty="0">
                <a:latin typeface="Roboto"/>
                <a:ea typeface="Roboto"/>
              </a:rPr>
              <a:t> </a:t>
            </a:r>
            <a:r>
              <a:rPr lang="de-DE" dirty="0" err="1">
                <a:latin typeface="Roboto"/>
                <a:ea typeface="Roboto"/>
              </a:rPr>
              <a:t>your</a:t>
            </a:r>
            <a:r>
              <a:rPr lang="de-DE" dirty="0">
                <a:latin typeface="Roboto"/>
                <a:ea typeface="Roboto"/>
              </a:rPr>
              <a:t> </a:t>
            </a:r>
            <a:r>
              <a:rPr lang="de-DE" b="1" dirty="0">
                <a:latin typeface="Roboto"/>
                <a:ea typeface="Roboto"/>
              </a:rPr>
              <a:t>online </a:t>
            </a:r>
            <a:r>
              <a:rPr lang="de-DE" b="1" dirty="0" err="1">
                <a:latin typeface="Roboto"/>
                <a:ea typeface="Roboto"/>
              </a:rPr>
              <a:t>course</a:t>
            </a:r>
            <a:r>
              <a:rPr lang="de-DE" dirty="0">
                <a:latin typeface="Roboto"/>
                <a:ea typeface="Roboto"/>
              </a:rPr>
              <a:t> </a:t>
            </a:r>
            <a:r>
              <a:rPr lang="de-DE" dirty="0" err="1">
                <a:latin typeface="Roboto"/>
                <a:ea typeface="Roboto"/>
              </a:rPr>
              <a:t>to</a:t>
            </a:r>
            <a:r>
              <a:rPr lang="de-DE" dirty="0">
                <a:latin typeface="Roboto"/>
                <a:ea typeface="Roboto"/>
              </a:rPr>
              <a:t> </a:t>
            </a:r>
            <a:r>
              <a:rPr lang="de-DE" dirty="0" err="1">
                <a:latin typeface="Roboto"/>
                <a:ea typeface="Roboto"/>
              </a:rPr>
              <a:t>students</a:t>
            </a:r>
            <a:r>
              <a:rPr lang="de-DE" dirty="0">
                <a:latin typeface="Roboto"/>
                <a:ea typeface="Roboto"/>
              </a:rPr>
              <a:t> </a:t>
            </a:r>
            <a:r>
              <a:rPr lang="de-DE" dirty="0" err="1">
                <a:latin typeface="Roboto"/>
                <a:ea typeface="Roboto"/>
              </a:rPr>
              <a:t>from</a:t>
            </a:r>
            <a:r>
              <a:rPr lang="de-DE" dirty="0">
                <a:latin typeface="Roboto"/>
                <a:ea typeface="Roboto"/>
              </a:rPr>
              <a:t> </a:t>
            </a:r>
            <a:r>
              <a:rPr lang="de-DE" dirty="0" err="1">
                <a:latin typeface="Roboto"/>
                <a:ea typeface="Roboto"/>
              </a:rPr>
              <a:t>other</a:t>
            </a:r>
            <a:r>
              <a:rPr lang="de-DE" dirty="0">
                <a:latin typeface="Roboto"/>
                <a:ea typeface="Roboto"/>
              </a:rPr>
              <a:t> </a:t>
            </a:r>
            <a:r>
              <a:rPr lang="de-DE" dirty="0" err="1">
                <a:latin typeface="Roboto"/>
                <a:ea typeface="Roboto"/>
              </a:rPr>
              <a:t>Unite</a:t>
            </a:r>
            <a:r>
              <a:rPr lang="de-DE" dirty="0">
                <a:latin typeface="Roboto"/>
                <a:ea typeface="Roboto"/>
              </a:rPr>
              <a:t>! </a:t>
            </a:r>
            <a:r>
              <a:rPr lang="de-DE" dirty="0" err="1">
                <a:latin typeface="Roboto"/>
                <a:ea typeface="Roboto"/>
              </a:rPr>
              <a:t>universities</a:t>
            </a:r>
            <a:endParaRPr dirty="0">
              <a:latin typeface="Roboto"/>
              <a:ea typeface="Roboto"/>
            </a:endParaRPr>
          </a:p>
          <a:p>
            <a:pPr marL="457200" lvl="0" indent="-342900" rtl="0">
              <a:lnSpc>
                <a:spcPct val="100000"/>
              </a:lnSpc>
              <a:spcBef>
                <a:spcPts val="1200"/>
              </a:spcBef>
              <a:spcAft>
                <a:spcPts val="0"/>
              </a:spcAft>
              <a:buSzPts val="1800"/>
              <a:buChar char="•"/>
            </a:pPr>
            <a:r>
              <a:rPr lang="de-DE" dirty="0" err="1">
                <a:latin typeface="Roboto"/>
                <a:ea typeface="Roboto"/>
              </a:rPr>
              <a:t>Increase</a:t>
            </a:r>
            <a:r>
              <a:rPr lang="de-DE" dirty="0">
                <a:latin typeface="Roboto"/>
                <a:ea typeface="Roboto"/>
              </a:rPr>
              <a:t> </a:t>
            </a:r>
            <a:r>
              <a:rPr lang="de-DE" dirty="0" err="1">
                <a:latin typeface="Roboto"/>
                <a:ea typeface="Roboto"/>
              </a:rPr>
              <a:t>your</a:t>
            </a:r>
            <a:r>
              <a:rPr lang="de-DE" dirty="0">
                <a:latin typeface="Roboto"/>
                <a:ea typeface="Roboto"/>
              </a:rPr>
              <a:t> </a:t>
            </a:r>
            <a:r>
              <a:rPr lang="de-DE" dirty="0" err="1">
                <a:latin typeface="Roboto"/>
                <a:ea typeface="Roboto"/>
              </a:rPr>
              <a:t>teaching</a:t>
            </a:r>
            <a:r>
              <a:rPr lang="de-DE" dirty="0">
                <a:latin typeface="Roboto"/>
                <a:ea typeface="Roboto"/>
              </a:rPr>
              <a:t> </a:t>
            </a:r>
            <a:r>
              <a:rPr lang="de-DE" dirty="0" err="1">
                <a:latin typeface="Roboto"/>
                <a:ea typeface="Roboto"/>
              </a:rPr>
              <a:t>competence</a:t>
            </a:r>
            <a:r>
              <a:rPr lang="de-DE" dirty="0">
                <a:latin typeface="Roboto"/>
                <a:ea typeface="Roboto"/>
              </a:rPr>
              <a:t> </a:t>
            </a:r>
            <a:r>
              <a:rPr lang="de-DE" dirty="0" err="1">
                <a:latin typeface="Roboto"/>
                <a:ea typeface="Roboto"/>
              </a:rPr>
              <a:t>with</a:t>
            </a:r>
            <a:r>
              <a:rPr lang="de-DE" dirty="0">
                <a:latin typeface="Roboto"/>
                <a:ea typeface="Roboto"/>
              </a:rPr>
              <a:t> </a:t>
            </a:r>
            <a:r>
              <a:rPr lang="de-DE" dirty="0" err="1">
                <a:latin typeface="Roboto"/>
                <a:ea typeface="Roboto"/>
              </a:rPr>
              <a:t>Unite's</a:t>
            </a:r>
            <a:r>
              <a:rPr lang="de-DE" dirty="0">
                <a:latin typeface="Roboto"/>
                <a:ea typeface="Roboto"/>
              </a:rPr>
              <a:t> </a:t>
            </a:r>
            <a:r>
              <a:rPr lang="de-DE" b="1" dirty="0" err="1">
                <a:latin typeface="Roboto"/>
                <a:ea typeface="Roboto"/>
              </a:rPr>
              <a:t>pedagogical</a:t>
            </a:r>
            <a:r>
              <a:rPr lang="de-DE" b="1" dirty="0">
                <a:latin typeface="Roboto"/>
                <a:ea typeface="Roboto"/>
              </a:rPr>
              <a:t> </a:t>
            </a:r>
            <a:r>
              <a:rPr lang="de-DE" b="1" dirty="0" err="1">
                <a:latin typeface="Roboto"/>
                <a:ea typeface="Roboto"/>
              </a:rPr>
              <a:t>trainings</a:t>
            </a:r>
            <a:r>
              <a:rPr lang="de-DE" b="1" dirty="0">
                <a:latin typeface="Roboto"/>
                <a:ea typeface="Roboto"/>
              </a:rPr>
              <a:t> and </a:t>
            </a:r>
            <a:r>
              <a:rPr lang="de-DE" b="1" dirty="0" err="1">
                <a:latin typeface="Roboto"/>
                <a:ea typeface="Roboto"/>
              </a:rPr>
              <a:t>toolkits</a:t>
            </a:r>
            <a:endParaRPr dirty="0">
              <a:latin typeface="Roboto"/>
              <a:ea typeface="Roboto"/>
            </a:endParaRPr>
          </a:p>
          <a:p>
            <a:pPr marL="114300" lvl="0" indent="0" algn="just" rtl="0">
              <a:lnSpc>
                <a:spcPct val="100000"/>
              </a:lnSpc>
              <a:spcBef>
                <a:spcPts val="600"/>
              </a:spcBef>
              <a:spcAft>
                <a:spcPts val="0"/>
              </a:spcAft>
              <a:buSzPts val="1800"/>
              <a:buNone/>
            </a:pPr>
            <a:endParaRPr dirty="0"/>
          </a:p>
          <a:p>
            <a:pPr marL="457200" lvl="0" indent="-228600" algn="just" rtl="0">
              <a:lnSpc>
                <a:spcPct val="100000"/>
              </a:lnSpc>
              <a:spcBef>
                <a:spcPts val="600"/>
              </a:spcBef>
              <a:spcAft>
                <a:spcPts val="0"/>
              </a:spcAft>
              <a:buSzPts val="1800"/>
              <a:buNone/>
            </a:pPr>
            <a:endParaRPr dirty="0"/>
          </a:p>
          <a:p>
            <a:pPr marL="457200" lvl="0" indent="-342900" algn="just" rtl="0">
              <a:lnSpc>
                <a:spcPct val="100000"/>
              </a:lnSpc>
              <a:spcBef>
                <a:spcPts val="600"/>
              </a:spcBef>
              <a:spcAft>
                <a:spcPts val="0"/>
              </a:spcAft>
              <a:buSzPts val="1800"/>
              <a:buNone/>
            </a:pPr>
            <a:endParaRPr dirty="0">
              <a:solidFill>
                <a:srgbClr val="000000"/>
              </a:solidFill>
              <a:latin typeface="Arial"/>
              <a:ea typeface="Arial"/>
              <a:cs typeface="Arial"/>
              <a:sym typeface="Arial"/>
            </a:endParaRPr>
          </a:p>
        </p:txBody>
      </p:sp>
      <p:pic>
        <p:nvPicPr>
          <p:cNvPr id="5" name="Google Shape;306;p75">
            <a:extLst>
              <a:ext uri="{FF2B5EF4-FFF2-40B4-BE49-F238E27FC236}">
                <a16:creationId xmlns:a16="http://schemas.microsoft.com/office/drawing/2014/main" id="{3CF2114E-CD8A-4C26-B3CA-C75BCEDDD2EE}"/>
              </a:ext>
            </a:extLst>
          </p:cNvPr>
          <p:cNvPicPr preferRelativeResize="0"/>
          <p:nvPr/>
        </p:nvPicPr>
        <p:blipFill rotWithShape="1">
          <a:blip r:embed="rId3">
            <a:alphaModFix/>
          </a:blip>
          <a:srcRect t="19" b="29"/>
          <a:stretch/>
        </p:blipFill>
        <p:spPr>
          <a:xfrm>
            <a:off x="361200" y="2087404"/>
            <a:ext cx="5571484" cy="440956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80"/>
          <p:cNvSpPr txBox="1">
            <a:spLocks noGrp="1"/>
          </p:cNvSpPr>
          <p:nvPr>
            <p:ph type="body" idx="2"/>
          </p:nvPr>
        </p:nvSpPr>
        <p:spPr>
          <a:xfrm>
            <a:off x="361200" y="1859666"/>
            <a:ext cx="6074434" cy="4411623"/>
          </a:xfrm>
          <a:prstGeom prst="rect">
            <a:avLst/>
          </a:prstGeom>
          <a:noFill/>
          <a:ln>
            <a:noFill/>
          </a:ln>
        </p:spPr>
        <p:txBody>
          <a:bodyPr spcFirstLastPara="1" wrap="square" lIns="0" tIns="0" rIns="0" bIns="0" anchor="t" anchorCtr="0">
            <a:noAutofit/>
          </a:bodyPr>
          <a:lstStyle/>
          <a:p>
            <a:pPr indent="-457200">
              <a:spcBef>
                <a:spcPts val="1200"/>
              </a:spcBef>
            </a:pPr>
            <a:r>
              <a:rPr lang="de-DE" dirty="0">
                <a:latin typeface="Roboto" panose="02000000000000000000" pitchFamily="2" charset="0"/>
                <a:ea typeface="Roboto" panose="02000000000000000000" pitchFamily="2" charset="0"/>
                <a:cs typeface="Roboto"/>
                <a:sym typeface="Roboto"/>
              </a:rPr>
              <a:t>Catalogue</a:t>
            </a:r>
            <a:r>
              <a:rPr lang="pl-PL" dirty="0">
                <a:latin typeface="Roboto" panose="02000000000000000000" pitchFamily="2" charset="0"/>
                <a:ea typeface="Roboto" panose="02000000000000000000" pitchFamily="2" charset="0"/>
                <a:cs typeface="Roboto"/>
                <a:sym typeface="Roboto"/>
              </a:rPr>
              <a:t>s</a:t>
            </a:r>
            <a:r>
              <a:rPr lang="de-DE" dirty="0">
                <a:latin typeface="Roboto" panose="02000000000000000000" pitchFamily="2" charset="0"/>
                <a:ea typeface="Roboto" panose="02000000000000000000" pitchFamily="2" charset="0"/>
                <a:cs typeface="Roboto"/>
                <a:sym typeface="Roboto"/>
              </a:rPr>
              <a:t> </a:t>
            </a:r>
            <a:r>
              <a:rPr lang="de-DE" dirty="0" err="1">
                <a:latin typeface="Roboto" panose="02000000000000000000" pitchFamily="2" charset="0"/>
                <a:ea typeface="Roboto" panose="02000000000000000000" pitchFamily="2" charset="0"/>
                <a:cs typeface="Roboto"/>
                <a:sym typeface="Roboto"/>
              </a:rPr>
              <a:t>of</a:t>
            </a:r>
            <a:r>
              <a:rPr lang="de-DE" b="1" dirty="0">
                <a:latin typeface="Roboto" panose="02000000000000000000" pitchFamily="2" charset="0"/>
                <a:ea typeface="Roboto" panose="02000000000000000000" pitchFamily="2" charset="0"/>
                <a:cs typeface="Roboto"/>
                <a:sym typeface="Roboto"/>
              </a:rPr>
              <a:t> </a:t>
            </a:r>
            <a:r>
              <a:rPr lang="de-DE" b="1" dirty="0" err="1">
                <a:latin typeface="Roboto" panose="02000000000000000000" pitchFamily="2" charset="0"/>
                <a:ea typeface="Roboto" panose="02000000000000000000" pitchFamily="2" charset="0"/>
                <a:cs typeface="Roboto"/>
                <a:sym typeface="Roboto"/>
              </a:rPr>
              <a:t>the</a:t>
            </a:r>
            <a:r>
              <a:rPr lang="de-DE" b="1" dirty="0">
                <a:latin typeface="Roboto" panose="02000000000000000000" pitchFamily="2" charset="0"/>
                <a:ea typeface="Roboto" panose="02000000000000000000" pitchFamily="2" charset="0"/>
                <a:cs typeface="Roboto"/>
                <a:sym typeface="Roboto"/>
              </a:rPr>
              <a:t> </a:t>
            </a:r>
            <a:r>
              <a:rPr lang="de-DE" b="1" dirty="0" err="1">
                <a:latin typeface="Roboto" panose="02000000000000000000" pitchFamily="2" charset="0"/>
                <a:ea typeface="Roboto" panose="02000000000000000000" pitchFamily="2" charset="0"/>
                <a:cs typeface="Roboto"/>
                <a:sym typeface="Roboto"/>
              </a:rPr>
              <a:t>shared</a:t>
            </a:r>
            <a:r>
              <a:rPr lang="de-DE" b="1" dirty="0">
                <a:latin typeface="Roboto" panose="02000000000000000000" pitchFamily="2" charset="0"/>
                <a:ea typeface="Roboto" panose="02000000000000000000" pitchFamily="2" charset="0"/>
                <a:cs typeface="Roboto"/>
                <a:sym typeface="Roboto"/>
              </a:rPr>
              <a:t> </a:t>
            </a:r>
            <a:r>
              <a:rPr lang="de-DE" b="1" dirty="0" err="1">
                <a:latin typeface="Roboto" panose="02000000000000000000" pitchFamily="2" charset="0"/>
                <a:ea typeface="Roboto" panose="02000000000000000000" pitchFamily="2" charset="0"/>
                <a:cs typeface="Roboto"/>
                <a:sym typeface="Roboto"/>
              </a:rPr>
              <a:t>infrastructures</a:t>
            </a:r>
            <a:br>
              <a:rPr lang="pl-PL" b="1" dirty="0">
                <a:latin typeface="Roboto" panose="02000000000000000000" pitchFamily="2" charset="0"/>
                <a:ea typeface="Roboto" panose="02000000000000000000" pitchFamily="2" charset="0"/>
                <a:cs typeface="Roboto"/>
                <a:sym typeface="Roboto"/>
              </a:rPr>
            </a:br>
            <a:r>
              <a:rPr lang="pl-PL" b="1" dirty="0">
                <a:latin typeface="Roboto" panose="02000000000000000000" pitchFamily="2" charset="0"/>
                <a:ea typeface="Roboto" panose="02000000000000000000" pitchFamily="2" charset="0"/>
                <a:cs typeface="Roboto"/>
                <a:sym typeface="Roboto"/>
              </a:rPr>
              <a:t>and </a:t>
            </a:r>
            <a:r>
              <a:rPr lang="de-DE" b="1" dirty="0" err="1">
                <a:latin typeface="Roboto" panose="02000000000000000000" pitchFamily="2" charset="0"/>
                <a:ea typeface="Roboto" panose="02000000000000000000" pitchFamily="2" charset="0"/>
                <a:cs typeface="Roboto"/>
                <a:sym typeface="Roboto"/>
              </a:rPr>
              <a:t>training</a:t>
            </a:r>
            <a:r>
              <a:rPr lang="de-DE" b="1" dirty="0">
                <a:latin typeface="Roboto" panose="02000000000000000000" pitchFamily="2" charset="0"/>
                <a:ea typeface="Roboto" panose="02000000000000000000" pitchFamily="2" charset="0"/>
                <a:cs typeface="Roboto"/>
                <a:sym typeface="Roboto"/>
              </a:rPr>
              <a:t> and </a:t>
            </a:r>
            <a:r>
              <a:rPr lang="de-DE" b="1" dirty="0" err="1">
                <a:latin typeface="Roboto" panose="02000000000000000000" pitchFamily="2" charset="0"/>
                <a:ea typeface="Roboto" panose="02000000000000000000" pitchFamily="2" charset="0"/>
                <a:cs typeface="Roboto"/>
                <a:sym typeface="Roboto"/>
              </a:rPr>
              <a:t>courses</a:t>
            </a:r>
            <a:endParaRPr b="1" dirty="0">
              <a:latin typeface="Roboto" panose="02000000000000000000" pitchFamily="2" charset="0"/>
              <a:ea typeface="Roboto" panose="02000000000000000000" pitchFamily="2" charset="0"/>
              <a:cs typeface="Roboto"/>
              <a:sym typeface="Roboto"/>
            </a:endParaRPr>
          </a:p>
          <a:p>
            <a:pPr marL="457200" lvl="0" indent="-457200" algn="l" rtl="0">
              <a:lnSpc>
                <a:spcPct val="100000"/>
              </a:lnSpc>
              <a:spcBef>
                <a:spcPts val="1200"/>
              </a:spcBef>
              <a:spcAft>
                <a:spcPts val="0"/>
              </a:spcAft>
              <a:buSzPts val="1800"/>
              <a:buChar char="•"/>
            </a:pPr>
            <a:r>
              <a:rPr lang="de-DE" b="1" dirty="0">
                <a:latin typeface="Roboto" panose="02000000000000000000" pitchFamily="2" charset="0"/>
                <a:ea typeface="Roboto" panose="02000000000000000000" pitchFamily="2" charset="0"/>
                <a:cs typeface="Roboto"/>
                <a:sym typeface="Roboto"/>
              </a:rPr>
              <a:t>Research and </a:t>
            </a:r>
            <a:r>
              <a:rPr lang="de-DE" b="1" dirty="0" err="1">
                <a:latin typeface="Roboto" panose="02000000000000000000" pitchFamily="2" charset="0"/>
                <a:ea typeface="Roboto" panose="02000000000000000000" pitchFamily="2" charset="0"/>
                <a:cs typeface="Roboto"/>
                <a:sym typeface="Roboto"/>
              </a:rPr>
              <a:t>innovation</a:t>
            </a:r>
            <a:r>
              <a:rPr lang="de-DE" b="1" dirty="0">
                <a:latin typeface="Roboto" panose="02000000000000000000" pitchFamily="2" charset="0"/>
                <a:ea typeface="Roboto" panose="02000000000000000000" pitchFamily="2" charset="0"/>
                <a:cs typeface="Roboto"/>
                <a:sym typeface="Roboto"/>
              </a:rPr>
              <a:t> </a:t>
            </a:r>
            <a:r>
              <a:rPr lang="de-DE" b="1" dirty="0" err="1">
                <a:latin typeface="Roboto" panose="02000000000000000000" pitchFamily="2" charset="0"/>
                <a:ea typeface="Roboto" panose="02000000000000000000" pitchFamily="2" charset="0"/>
                <a:cs typeface="Roboto"/>
                <a:sym typeface="Roboto"/>
              </a:rPr>
              <a:t>proposals</a:t>
            </a:r>
            <a:r>
              <a:rPr lang="de-DE" dirty="0">
                <a:latin typeface="Roboto" panose="02000000000000000000" pitchFamily="2" charset="0"/>
                <a:ea typeface="Roboto" panose="02000000000000000000" pitchFamily="2" charset="0"/>
                <a:cs typeface="Roboto"/>
                <a:sym typeface="Roboto"/>
              </a:rPr>
              <a:t> and </a:t>
            </a:r>
            <a:r>
              <a:rPr lang="de-DE" dirty="0" err="1">
                <a:latin typeface="Roboto" panose="02000000000000000000" pitchFamily="2" charset="0"/>
                <a:ea typeface="Roboto" panose="02000000000000000000" pitchFamily="2" charset="0"/>
                <a:cs typeface="Roboto"/>
                <a:sym typeface="Roboto"/>
              </a:rPr>
              <a:t>funding</a:t>
            </a:r>
            <a:r>
              <a:rPr lang="de-DE" dirty="0">
                <a:latin typeface="Roboto" panose="02000000000000000000" pitchFamily="2" charset="0"/>
                <a:ea typeface="Roboto" panose="02000000000000000000" pitchFamily="2" charset="0"/>
                <a:cs typeface="Roboto"/>
                <a:sym typeface="Roboto"/>
              </a:rPr>
              <a:t> </a:t>
            </a:r>
            <a:r>
              <a:rPr lang="de-DE" dirty="0" err="1">
                <a:latin typeface="Roboto" panose="02000000000000000000" pitchFamily="2" charset="0"/>
                <a:ea typeface="Roboto" panose="02000000000000000000" pitchFamily="2" charset="0"/>
                <a:cs typeface="Roboto"/>
                <a:sym typeface="Roboto"/>
              </a:rPr>
              <a:t>opportunities</a:t>
            </a:r>
            <a:endParaRPr dirty="0">
              <a:latin typeface="Roboto" panose="02000000000000000000" pitchFamily="2" charset="0"/>
              <a:ea typeface="Roboto" panose="02000000000000000000" pitchFamily="2" charset="0"/>
              <a:cs typeface="Roboto"/>
              <a:sym typeface="Roboto"/>
            </a:endParaRPr>
          </a:p>
          <a:p>
            <a:pPr marL="457200" lvl="0" indent="-457200" algn="l" rtl="0">
              <a:lnSpc>
                <a:spcPct val="100000"/>
              </a:lnSpc>
              <a:spcBef>
                <a:spcPts val="1200"/>
              </a:spcBef>
              <a:spcAft>
                <a:spcPts val="0"/>
              </a:spcAft>
              <a:buSzPts val="1800"/>
              <a:buChar char="•"/>
            </a:pPr>
            <a:r>
              <a:rPr lang="de-DE" b="1" dirty="0">
                <a:latin typeface="Roboto" panose="02000000000000000000" pitchFamily="2" charset="0"/>
                <a:ea typeface="Roboto" panose="02000000000000000000" pitchFamily="2" charset="0"/>
                <a:cs typeface="Roboto"/>
                <a:sym typeface="Roboto"/>
              </a:rPr>
              <a:t>Matchmaking</a:t>
            </a:r>
            <a:r>
              <a:rPr lang="de-DE" dirty="0">
                <a:latin typeface="Roboto" panose="02000000000000000000" pitchFamily="2" charset="0"/>
                <a:ea typeface="Roboto" panose="02000000000000000000" pitchFamily="2" charset="0"/>
                <a:cs typeface="Roboto"/>
                <a:sym typeface="Roboto"/>
              </a:rPr>
              <a:t> </a:t>
            </a:r>
            <a:r>
              <a:rPr lang="de-DE" dirty="0" err="1">
                <a:latin typeface="Roboto" panose="02000000000000000000" pitchFamily="2" charset="0"/>
                <a:ea typeface="Roboto" panose="02000000000000000000" pitchFamily="2" charset="0"/>
                <a:cs typeface="Roboto"/>
                <a:sym typeface="Roboto"/>
              </a:rPr>
              <a:t>showcases</a:t>
            </a:r>
            <a:r>
              <a:rPr lang="de-DE" dirty="0">
                <a:latin typeface="Roboto" panose="02000000000000000000" pitchFamily="2" charset="0"/>
                <a:ea typeface="Roboto" panose="02000000000000000000" pitchFamily="2" charset="0"/>
                <a:cs typeface="Roboto"/>
                <a:sym typeface="Roboto"/>
              </a:rPr>
              <a:t> and </a:t>
            </a:r>
            <a:r>
              <a:rPr lang="de-DE" dirty="0" err="1">
                <a:latin typeface="Roboto" panose="02000000000000000000" pitchFamily="2" charset="0"/>
                <a:ea typeface="Roboto" panose="02000000000000000000" pitchFamily="2" charset="0"/>
                <a:cs typeface="Roboto"/>
                <a:sym typeface="Roboto"/>
              </a:rPr>
              <a:t>events</a:t>
            </a:r>
            <a:endParaRPr dirty="0">
              <a:latin typeface="Roboto" panose="02000000000000000000" pitchFamily="2" charset="0"/>
              <a:ea typeface="Roboto" panose="02000000000000000000" pitchFamily="2" charset="0"/>
            </a:endParaRPr>
          </a:p>
          <a:p>
            <a:pPr lvl="0" indent="-457200">
              <a:spcBef>
                <a:spcPts val="1200"/>
              </a:spcBef>
            </a:pPr>
            <a:r>
              <a:rPr lang="pl-PL" dirty="0" err="1">
                <a:latin typeface="Roboto" panose="02000000000000000000" pitchFamily="2" charset="0"/>
                <a:ea typeface="Roboto" panose="02000000000000000000" pitchFamily="2" charset="0"/>
                <a:cs typeface="Roboto"/>
                <a:sym typeface="Roboto"/>
              </a:rPr>
              <a:t>Gain</a:t>
            </a:r>
            <a:r>
              <a:rPr lang="pl-PL" dirty="0">
                <a:latin typeface="Roboto" panose="02000000000000000000" pitchFamily="2" charset="0"/>
                <a:ea typeface="Roboto" panose="02000000000000000000" pitchFamily="2" charset="0"/>
                <a:cs typeface="Roboto"/>
                <a:sym typeface="Roboto"/>
              </a:rPr>
              <a:t> </a:t>
            </a:r>
            <a:r>
              <a:rPr lang="pl-PL" dirty="0" err="1">
                <a:latin typeface="Roboto" panose="02000000000000000000" pitchFamily="2" charset="0"/>
                <a:ea typeface="Roboto" panose="02000000000000000000" pitchFamily="2" charset="0"/>
                <a:cs typeface="Roboto"/>
                <a:sym typeface="Roboto"/>
              </a:rPr>
              <a:t>advantages</a:t>
            </a:r>
            <a:r>
              <a:rPr lang="de-DE" dirty="0">
                <a:latin typeface="Roboto" panose="02000000000000000000" pitchFamily="2" charset="0"/>
                <a:ea typeface="Roboto" panose="02000000000000000000" pitchFamily="2" charset="0"/>
                <a:cs typeface="Roboto"/>
                <a:sym typeface="Roboto"/>
              </a:rPr>
              <a:t> </a:t>
            </a:r>
            <a:r>
              <a:rPr lang="de-DE" dirty="0" err="1">
                <a:latin typeface="Roboto" panose="02000000000000000000" pitchFamily="2" charset="0"/>
                <a:ea typeface="Roboto" panose="02000000000000000000" pitchFamily="2" charset="0"/>
                <a:cs typeface="Roboto"/>
                <a:sym typeface="Roboto"/>
              </a:rPr>
              <a:t>from</a:t>
            </a:r>
            <a:r>
              <a:rPr lang="de-DE" dirty="0">
                <a:latin typeface="Roboto" panose="02000000000000000000" pitchFamily="2" charset="0"/>
                <a:ea typeface="Roboto" panose="02000000000000000000" pitchFamily="2" charset="0"/>
                <a:cs typeface="Roboto"/>
                <a:sym typeface="Roboto"/>
              </a:rPr>
              <a:t> </a:t>
            </a:r>
            <a:r>
              <a:rPr lang="de-DE" b="1" dirty="0">
                <a:latin typeface="Roboto" panose="02000000000000000000" pitchFamily="2" charset="0"/>
                <a:ea typeface="Roboto" panose="02000000000000000000" pitchFamily="2" charset="0"/>
                <a:cs typeface="Roboto"/>
                <a:sym typeface="Roboto"/>
              </a:rPr>
              <a:t>IRIS</a:t>
            </a:r>
            <a:r>
              <a:rPr lang="de-DE" dirty="0">
                <a:latin typeface="Roboto" panose="02000000000000000000" pitchFamily="2" charset="0"/>
                <a:ea typeface="Roboto" panose="02000000000000000000" pitchFamily="2" charset="0"/>
                <a:cs typeface="Roboto"/>
                <a:sym typeface="Roboto"/>
              </a:rPr>
              <a:t> - </a:t>
            </a:r>
            <a:r>
              <a:rPr lang="de-DE" b="0" i="0" dirty="0">
                <a:solidFill>
                  <a:srgbClr val="636363"/>
                </a:solidFill>
                <a:latin typeface="Roboto" panose="02000000000000000000" pitchFamily="2" charset="0"/>
                <a:ea typeface="Roboto" panose="02000000000000000000" pitchFamily="2" charset="0"/>
                <a:cs typeface="Roboto"/>
                <a:sym typeface="Roboto"/>
              </a:rPr>
              <a:t> </a:t>
            </a:r>
            <a:r>
              <a:rPr lang="de-DE" i="0" dirty="0" err="1">
                <a:solidFill>
                  <a:srgbClr val="636363"/>
                </a:solidFill>
                <a:latin typeface="Roboto" panose="02000000000000000000" pitchFamily="2" charset="0"/>
                <a:ea typeface="Roboto" panose="02000000000000000000" pitchFamily="2" charset="0"/>
                <a:cs typeface="Roboto"/>
                <a:sym typeface="Roboto"/>
              </a:rPr>
              <a:t>joint</a:t>
            </a:r>
            <a:r>
              <a:rPr lang="de-DE" i="0" dirty="0">
                <a:solidFill>
                  <a:srgbClr val="636363"/>
                </a:solidFill>
                <a:latin typeface="Roboto" panose="02000000000000000000" pitchFamily="2" charset="0"/>
                <a:ea typeface="Roboto" panose="02000000000000000000" pitchFamily="2" charset="0"/>
                <a:cs typeface="Roboto"/>
                <a:sym typeface="Roboto"/>
              </a:rPr>
              <a:t> network </a:t>
            </a:r>
            <a:r>
              <a:rPr lang="de-DE" i="0" dirty="0" err="1">
                <a:solidFill>
                  <a:srgbClr val="636363"/>
                </a:solidFill>
                <a:latin typeface="Roboto" panose="02000000000000000000" pitchFamily="2" charset="0"/>
                <a:ea typeface="Roboto" panose="02000000000000000000" pitchFamily="2" charset="0"/>
                <a:cs typeface="Roboto"/>
                <a:sym typeface="Roboto"/>
              </a:rPr>
              <a:t>of</a:t>
            </a:r>
            <a:r>
              <a:rPr lang="de-DE" i="0" dirty="0">
                <a:solidFill>
                  <a:srgbClr val="636363"/>
                </a:solidFill>
                <a:latin typeface="Roboto" panose="02000000000000000000" pitchFamily="2" charset="0"/>
                <a:ea typeface="Roboto" panose="02000000000000000000" pitchFamily="2" charset="0"/>
                <a:cs typeface="Roboto"/>
                <a:sym typeface="Roboto"/>
              </a:rPr>
              <a:t> Integrated Research and Innovation Services</a:t>
            </a:r>
            <a:endParaRPr dirty="0">
              <a:latin typeface="Roboto" panose="02000000000000000000" pitchFamily="2" charset="0"/>
              <a:ea typeface="Roboto" panose="02000000000000000000" pitchFamily="2" charset="0"/>
              <a:cs typeface="Roboto"/>
              <a:sym typeface="Roboto"/>
            </a:endParaRPr>
          </a:p>
          <a:p>
            <a:pPr marL="457200" lvl="0" indent="-228600" algn="l" rtl="0">
              <a:lnSpc>
                <a:spcPct val="100000"/>
              </a:lnSpc>
              <a:spcBef>
                <a:spcPts val="600"/>
              </a:spcBef>
              <a:spcAft>
                <a:spcPts val="0"/>
              </a:spcAft>
              <a:buSzPts val="1800"/>
              <a:buNone/>
            </a:pPr>
            <a:endParaRPr dirty="0">
              <a:latin typeface="Roboto" panose="02000000000000000000" pitchFamily="2" charset="0"/>
              <a:ea typeface="Roboto" panose="02000000000000000000" pitchFamily="2" charset="0"/>
            </a:endParaRPr>
          </a:p>
          <a:p>
            <a:pPr marL="114300" lvl="0" indent="0" algn="l" rtl="0">
              <a:lnSpc>
                <a:spcPct val="100000"/>
              </a:lnSpc>
              <a:spcBef>
                <a:spcPts val="600"/>
              </a:spcBef>
              <a:spcAft>
                <a:spcPts val="0"/>
              </a:spcAft>
              <a:buSzPts val="1800"/>
              <a:buNone/>
            </a:pPr>
            <a:r>
              <a:rPr lang="de-DE" dirty="0">
                <a:latin typeface="Roboto" panose="02000000000000000000" pitchFamily="2" charset="0"/>
                <a:ea typeface="Roboto" panose="02000000000000000000" pitchFamily="2" charset="0"/>
              </a:rPr>
              <a:t> </a:t>
            </a:r>
            <a:endParaRPr dirty="0">
              <a:latin typeface="Roboto" panose="02000000000000000000" pitchFamily="2" charset="0"/>
              <a:ea typeface="Roboto" panose="02000000000000000000" pitchFamily="2" charset="0"/>
            </a:endParaRPr>
          </a:p>
          <a:p>
            <a:pPr marL="457200" lvl="0" indent="-228600" algn="l" rtl="0">
              <a:lnSpc>
                <a:spcPct val="100000"/>
              </a:lnSpc>
              <a:spcBef>
                <a:spcPts val="600"/>
              </a:spcBef>
              <a:spcAft>
                <a:spcPts val="0"/>
              </a:spcAft>
              <a:buSzPts val="1800"/>
              <a:buNone/>
            </a:pPr>
            <a:endParaRPr dirty="0">
              <a:latin typeface="Roboto" panose="02000000000000000000" pitchFamily="2" charset="0"/>
              <a:ea typeface="Roboto" panose="02000000000000000000" pitchFamily="2" charset="0"/>
            </a:endParaRPr>
          </a:p>
          <a:p>
            <a:pPr marL="457200" lvl="0" indent="-342900" algn="l" rtl="0">
              <a:lnSpc>
                <a:spcPct val="100000"/>
              </a:lnSpc>
              <a:spcBef>
                <a:spcPts val="600"/>
              </a:spcBef>
              <a:spcAft>
                <a:spcPts val="0"/>
              </a:spcAft>
              <a:buSzPts val="1800"/>
              <a:buNone/>
            </a:pPr>
            <a:endParaRPr dirty="0">
              <a:solidFill>
                <a:srgbClr val="000000"/>
              </a:solidFill>
              <a:latin typeface="Arial"/>
              <a:ea typeface="Arial"/>
              <a:cs typeface="Arial"/>
              <a:sym typeface="Arial"/>
            </a:endParaRPr>
          </a:p>
        </p:txBody>
      </p:sp>
      <p:sp>
        <p:nvSpPr>
          <p:cNvPr id="346" name="Google Shape;346;p80"/>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pPr lvl="0"/>
            <a:r>
              <a:rPr lang="en-US" dirty="0"/>
              <a:t>Benefit from the collaboration with Agora Platform</a:t>
            </a:r>
            <a:endParaRPr dirty="0">
              <a:latin typeface="Roboto" panose="02000000000000000000" pitchFamily="2" charset="0"/>
              <a:ea typeface="Roboto" panose="02000000000000000000" pitchFamily="2" charset="0"/>
            </a:endParaRPr>
          </a:p>
        </p:txBody>
      </p:sp>
      <p:pic>
        <p:nvPicPr>
          <p:cNvPr id="6" name="Google Shape;351;p80">
            <a:extLst>
              <a:ext uri="{FF2B5EF4-FFF2-40B4-BE49-F238E27FC236}">
                <a16:creationId xmlns:a16="http://schemas.microsoft.com/office/drawing/2014/main" id="{BF5A7483-D71B-45D9-A768-5046EABC811B}"/>
              </a:ext>
            </a:extLst>
          </p:cNvPr>
          <p:cNvPicPr preferRelativeResize="0"/>
          <p:nvPr/>
        </p:nvPicPr>
        <p:blipFill rotWithShape="1">
          <a:blip r:embed="rId3">
            <a:alphaModFix/>
          </a:blip>
          <a:srcRect t="19" b="29"/>
          <a:stretch/>
        </p:blipFill>
        <p:spPr>
          <a:xfrm>
            <a:off x="6669475" y="2415396"/>
            <a:ext cx="5157066" cy="4081574"/>
          </a:xfrm>
          <a:prstGeom prst="rect">
            <a:avLst/>
          </a:prstGeom>
          <a:noFill/>
          <a:ln>
            <a:noFill/>
          </a:ln>
        </p:spPr>
      </p:pic>
      <p:pic>
        <p:nvPicPr>
          <p:cNvPr id="9" name="Obraz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372" y="4685356"/>
            <a:ext cx="2006340" cy="200634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81"/>
          <p:cNvPicPr preferRelativeResize="0"/>
          <p:nvPr/>
        </p:nvPicPr>
        <p:blipFill rotWithShape="1">
          <a:blip r:embed="rId3">
            <a:alphaModFix/>
          </a:blip>
          <a:srcRect/>
          <a:stretch/>
        </p:blipFill>
        <p:spPr>
          <a:xfrm>
            <a:off x="7587980" y="1820675"/>
            <a:ext cx="4238346" cy="2996400"/>
          </a:xfrm>
          <a:prstGeom prst="rect">
            <a:avLst/>
          </a:prstGeom>
          <a:noFill/>
          <a:ln>
            <a:noFill/>
          </a:ln>
        </p:spPr>
      </p:pic>
      <p:sp>
        <p:nvSpPr>
          <p:cNvPr id="355" name="Google Shape;355;p81"/>
          <p:cNvSpPr txBox="1">
            <a:spLocks noGrp="1"/>
          </p:cNvSpPr>
          <p:nvPr>
            <p:ph type="body" idx="2"/>
          </p:nvPr>
        </p:nvSpPr>
        <p:spPr>
          <a:xfrm>
            <a:off x="1107025" y="2893078"/>
            <a:ext cx="7666800" cy="2996400"/>
          </a:xfrm>
          <a:prstGeom prst="rect">
            <a:avLst/>
          </a:prstGeom>
          <a:noFill/>
          <a:ln>
            <a:noFill/>
          </a:ln>
        </p:spPr>
        <p:txBody>
          <a:bodyPr spcFirstLastPara="1" wrap="square" lIns="0" tIns="0" rIns="0" bIns="0" anchor="t" anchorCtr="0">
            <a:noAutofit/>
          </a:bodyPr>
          <a:lstStyle/>
          <a:p>
            <a:pPr marL="0" lvl="0" indent="0" algn="ctr" rtl="0">
              <a:lnSpc>
                <a:spcPct val="150000"/>
              </a:lnSpc>
              <a:spcBef>
                <a:spcPts val="0"/>
              </a:spcBef>
              <a:spcAft>
                <a:spcPts val="0"/>
              </a:spcAft>
              <a:buSzPts val="1800"/>
              <a:buNone/>
            </a:pPr>
            <a:r>
              <a:rPr lang="de-DE" dirty="0">
                <a:latin typeface="Roboto"/>
                <a:ea typeface="Roboto"/>
                <a:sym typeface="Arial"/>
              </a:rPr>
              <a:t>The </a:t>
            </a:r>
            <a:r>
              <a:rPr lang="de-DE" dirty="0" err="1">
                <a:latin typeface="Roboto"/>
                <a:ea typeface="Roboto"/>
                <a:sym typeface="Arial"/>
              </a:rPr>
              <a:t>primary</a:t>
            </a:r>
            <a:r>
              <a:rPr lang="de-DE" dirty="0">
                <a:latin typeface="Roboto"/>
                <a:ea typeface="Roboto"/>
                <a:sym typeface="Arial"/>
              </a:rPr>
              <a:t> </a:t>
            </a:r>
            <a:r>
              <a:rPr lang="de-DE" dirty="0" err="1">
                <a:latin typeface="Roboto"/>
                <a:ea typeface="Roboto"/>
                <a:sym typeface="Arial"/>
              </a:rPr>
              <a:t>objective</a:t>
            </a:r>
            <a:r>
              <a:rPr lang="de-DE" dirty="0">
                <a:latin typeface="Roboto"/>
                <a:ea typeface="Roboto"/>
                <a:sym typeface="Arial"/>
              </a:rPr>
              <a:t> </a:t>
            </a:r>
            <a:r>
              <a:rPr lang="de-DE" dirty="0" err="1">
                <a:latin typeface="Roboto"/>
                <a:ea typeface="Roboto"/>
                <a:sym typeface="Arial"/>
              </a:rPr>
              <a:t>of</a:t>
            </a:r>
            <a:r>
              <a:rPr lang="de-DE" dirty="0">
                <a:latin typeface="Roboto"/>
                <a:ea typeface="Roboto"/>
                <a:sym typeface="Arial"/>
              </a:rPr>
              <a:t> </a:t>
            </a:r>
            <a:r>
              <a:rPr lang="de-DE" dirty="0" err="1">
                <a:latin typeface="Roboto"/>
                <a:ea typeface="Roboto"/>
                <a:sym typeface="Arial"/>
              </a:rPr>
              <a:t>the</a:t>
            </a:r>
            <a:r>
              <a:rPr lang="de-DE" dirty="0">
                <a:latin typeface="Roboto"/>
                <a:ea typeface="Roboto"/>
                <a:sym typeface="Arial"/>
              </a:rPr>
              <a:t> </a:t>
            </a:r>
            <a:r>
              <a:rPr lang="de-DE" dirty="0" err="1">
                <a:latin typeface="Roboto"/>
                <a:ea typeface="Roboto"/>
                <a:sym typeface="Arial"/>
              </a:rPr>
              <a:t>workshop</a:t>
            </a:r>
            <a:r>
              <a:rPr lang="de-DE" dirty="0">
                <a:latin typeface="Roboto"/>
                <a:ea typeface="Roboto"/>
                <a:sym typeface="Arial"/>
              </a:rPr>
              <a:t> was </a:t>
            </a:r>
            <a:r>
              <a:rPr lang="de-DE" dirty="0" err="1">
                <a:latin typeface="Roboto"/>
                <a:ea typeface="Roboto"/>
                <a:sym typeface="Arial"/>
              </a:rPr>
              <a:t>to</a:t>
            </a:r>
            <a:r>
              <a:rPr lang="de-DE" b="1" dirty="0">
                <a:latin typeface="Roboto"/>
                <a:ea typeface="Roboto"/>
                <a:sym typeface="Arial"/>
              </a:rPr>
              <a:t> </a:t>
            </a:r>
            <a:r>
              <a:rPr lang="de-DE" dirty="0" err="1">
                <a:latin typeface="Roboto"/>
                <a:ea typeface="Roboto"/>
                <a:sym typeface="Arial"/>
              </a:rPr>
              <a:t>foster</a:t>
            </a:r>
            <a:br>
              <a:rPr lang="de-DE" dirty="0">
                <a:latin typeface="Roboto" panose="02000000000000000000" pitchFamily="2" charset="0"/>
                <a:ea typeface="Roboto" panose="02000000000000000000" pitchFamily="2" charset="0"/>
              </a:rPr>
            </a:br>
            <a:r>
              <a:rPr lang="de-DE" dirty="0" err="1">
                <a:latin typeface="Roboto"/>
                <a:ea typeface="Roboto"/>
                <a:sym typeface="Arial"/>
              </a:rPr>
              <a:t>collaboration</a:t>
            </a:r>
            <a:r>
              <a:rPr lang="de-DE" dirty="0">
                <a:latin typeface="Roboto"/>
                <a:ea typeface="Roboto"/>
                <a:sym typeface="Arial"/>
              </a:rPr>
              <a:t>, </a:t>
            </a:r>
            <a:r>
              <a:rPr lang="de-DE" dirty="0" err="1">
                <a:latin typeface="Roboto"/>
                <a:ea typeface="Roboto"/>
                <a:sym typeface="Arial"/>
              </a:rPr>
              <a:t>innovation</a:t>
            </a:r>
            <a:r>
              <a:rPr lang="de-DE" dirty="0">
                <a:latin typeface="Roboto"/>
                <a:ea typeface="Roboto"/>
                <a:sym typeface="Arial"/>
              </a:rPr>
              <a:t>, and </a:t>
            </a:r>
            <a:r>
              <a:rPr lang="de-DE" dirty="0" err="1">
                <a:latin typeface="Roboto"/>
                <a:ea typeface="Roboto"/>
                <a:sym typeface="Arial"/>
              </a:rPr>
              <a:t>dialogue</a:t>
            </a:r>
            <a:r>
              <a:rPr lang="de-DE" dirty="0">
                <a:latin typeface="Roboto"/>
                <a:ea typeface="Roboto"/>
                <a:sym typeface="Arial"/>
              </a:rPr>
              <a:t> </a:t>
            </a:r>
            <a:r>
              <a:rPr lang="de-DE" dirty="0" err="1">
                <a:latin typeface="Roboto"/>
                <a:ea typeface="Roboto"/>
                <a:sym typeface="Arial"/>
              </a:rPr>
              <a:t>among</a:t>
            </a:r>
            <a:r>
              <a:rPr lang="de-DE" dirty="0">
                <a:latin typeface="Roboto"/>
                <a:ea typeface="Roboto"/>
                <a:sym typeface="Arial"/>
              </a:rPr>
              <a:t> </a:t>
            </a:r>
            <a:r>
              <a:rPr lang="de-DE" dirty="0" err="1">
                <a:latin typeface="Roboto"/>
                <a:ea typeface="Roboto"/>
                <a:sym typeface="Arial"/>
              </a:rPr>
              <a:t>the</a:t>
            </a:r>
            <a:r>
              <a:rPr lang="de-DE" dirty="0">
                <a:latin typeface="Roboto"/>
                <a:ea typeface="Roboto"/>
                <a:sym typeface="Arial"/>
              </a:rPr>
              <a:t> </a:t>
            </a:r>
            <a:r>
              <a:rPr lang="de-DE" dirty="0" err="1">
                <a:latin typeface="Roboto"/>
                <a:ea typeface="Roboto"/>
                <a:sym typeface="Arial"/>
              </a:rPr>
              <a:t>Unite</a:t>
            </a:r>
            <a:r>
              <a:rPr lang="de-DE" dirty="0">
                <a:latin typeface="Roboto"/>
                <a:ea typeface="Roboto"/>
                <a:sym typeface="Arial"/>
              </a:rPr>
              <a:t>! Community.</a:t>
            </a:r>
            <a:br>
              <a:rPr lang="de-DE" dirty="0">
                <a:latin typeface="Roboto" panose="02000000000000000000" pitchFamily="2" charset="0"/>
                <a:ea typeface="Roboto" panose="02000000000000000000" pitchFamily="2" charset="0"/>
              </a:rPr>
            </a:br>
            <a:r>
              <a:rPr lang="de-DE" dirty="0">
                <a:latin typeface="Roboto"/>
                <a:ea typeface="Roboto"/>
                <a:sym typeface="Arial"/>
              </a:rPr>
              <a:t>By </a:t>
            </a:r>
            <a:r>
              <a:rPr lang="de-DE" dirty="0" err="1">
                <a:latin typeface="Roboto"/>
                <a:ea typeface="Roboto"/>
                <a:sym typeface="Arial"/>
              </a:rPr>
              <a:t>bringing</a:t>
            </a:r>
            <a:r>
              <a:rPr lang="de-DE" dirty="0">
                <a:latin typeface="Roboto"/>
                <a:ea typeface="Roboto"/>
                <a:sym typeface="Arial"/>
              </a:rPr>
              <a:t> </a:t>
            </a:r>
            <a:r>
              <a:rPr lang="de-DE" dirty="0" err="1">
                <a:latin typeface="Roboto"/>
                <a:ea typeface="Roboto"/>
                <a:sym typeface="Arial"/>
              </a:rPr>
              <a:t>together</a:t>
            </a:r>
            <a:r>
              <a:rPr lang="de-DE" dirty="0">
                <a:latin typeface="Roboto"/>
                <a:ea typeface="Roboto"/>
                <a:sym typeface="Arial"/>
              </a:rPr>
              <a:t> like-</a:t>
            </a:r>
            <a:r>
              <a:rPr lang="de-DE" dirty="0" err="1">
                <a:latin typeface="Roboto"/>
                <a:ea typeface="Roboto"/>
                <a:sym typeface="Arial"/>
              </a:rPr>
              <a:t>minded</a:t>
            </a:r>
            <a:r>
              <a:rPr lang="de-DE" dirty="0">
                <a:latin typeface="Roboto"/>
                <a:ea typeface="Roboto"/>
                <a:sym typeface="Arial"/>
              </a:rPr>
              <a:t> </a:t>
            </a:r>
            <a:r>
              <a:rPr lang="de-DE" dirty="0" err="1">
                <a:latin typeface="Roboto"/>
                <a:ea typeface="Roboto"/>
                <a:sym typeface="Arial"/>
              </a:rPr>
              <a:t>participants</a:t>
            </a:r>
            <a:r>
              <a:rPr lang="de-DE" dirty="0">
                <a:latin typeface="Roboto"/>
                <a:ea typeface="Roboto"/>
                <a:sym typeface="Arial"/>
              </a:rPr>
              <a:t>, </a:t>
            </a:r>
            <a:r>
              <a:rPr lang="de-DE" dirty="0" err="1">
                <a:latin typeface="Roboto"/>
                <a:ea typeface="Roboto"/>
                <a:sym typeface="Arial"/>
              </a:rPr>
              <a:t>we</a:t>
            </a:r>
            <a:r>
              <a:rPr lang="de-DE" dirty="0">
                <a:latin typeface="Roboto"/>
                <a:ea typeface="Roboto"/>
                <a:sym typeface="Arial"/>
              </a:rPr>
              <a:t> </a:t>
            </a:r>
            <a:r>
              <a:rPr lang="de-DE" dirty="0" err="1">
                <a:latin typeface="Roboto"/>
                <a:ea typeface="Roboto"/>
              </a:rPr>
              <a:t>managed</a:t>
            </a:r>
            <a:br>
              <a:rPr lang="de-DE" dirty="0">
                <a:latin typeface="Roboto" panose="02000000000000000000" pitchFamily="2" charset="0"/>
                <a:ea typeface="Roboto" panose="02000000000000000000" pitchFamily="2" charset="0"/>
              </a:rPr>
            </a:br>
            <a:r>
              <a:rPr lang="de-DE" dirty="0" err="1">
                <a:latin typeface="Roboto"/>
                <a:ea typeface="Roboto"/>
                <a:sym typeface="Arial"/>
              </a:rPr>
              <a:t>to</a:t>
            </a:r>
            <a:r>
              <a:rPr lang="de-DE" dirty="0">
                <a:latin typeface="Roboto"/>
                <a:ea typeface="Roboto"/>
                <a:sym typeface="Arial"/>
              </a:rPr>
              <a:t> </a:t>
            </a:r>
            <a:r>
              <a:rPr lang="de-DE" b="1" dirty="0" err="1">
                <a:latin typeface="Roboto"/>
                <a:ea typeface="Roboto"/>
                <a:sym typeface="Arial"/>
              </a:rPr>
              <a:t>facilitate</a:t>
            </a:r>
            <a:r>
              <a:rPr lang="de-DE" b="1" dirty="0">
                <a:latin typeface="Roboto"/>
                <a:ea typeface="Roboto"/>
                <a:sym typeface="Arial"/>
              </a:rPr>
              <a:t> </a:t>
            </a:r>
            <a:r>
              <a:rPr lang="de-DE" b="1" dirty="0" err="1">
                <a:latin typeface="Roboto"/>
                <a:ea typeface="Roboto"/>
                <a:sym typeface="Arial"/>
              </a:rPr>
              <a:t>the</a:t>
            </a:r>
            <a:r>
              <a:rPr lang="de-DE" b="1" dirty="0">
                <a:latin typeface="Roboto"/>
                <a:ea typeface="Roboto"/>
                <a:sym typeface="Arial"/>
              </a:rPr>
              <a:t> </a:t>
            </a:r>
            <a:r>
              <a:rPr lang="de-DE" b="1" dirty="0" err="1">
                <a:latin typeface="Roboto"/>
                <a:ea typeface="Roboto"/>
                <a:sym typeface="Arial"/>
              </a:rPr>
              <a:t>sharing</a:t>
            </a:r>
            <a:r>
              <a:rPr lang="de-DE" b="1" dirty="0">
                <a:latin typeface="Roboto"/>
                <a:ea typeface="Roboto"/>
                <a:sym typeface="Arial"/>
              </a:rPr>
              <a:t> </a:t>
            </a:r>
            <a:r>
              <a:rPr lang="de-DE" b="1" dirty="0" err="1">
                <a:latin typeface="Roboto"/>
                <a:ea typeface="Roboto"/>
                <a:sym typeface="Arial"/>
              </a:rPr>
              <a:t>of</a:t>
            </a:r>
            <a:r>
              <a:rPr lang="de-DE" b="1" dirty="0">
                <a:latin typeface="Roboto"/>
                <a:ea typeface="Roboto"/>
                <a:sym typeface="Arial"/>
              </a:rPr>
              <a:t> </a:t>
            </a:r>
            <a:r>
              <a:rPr lang="de-DE" b="1" dirty="0" err="1">
                <a:latin typeface="Roboto"/>
                <a:ea typeface="Roboto"/>
                <a:sym typeface="Arial"/>
              </a:rPr>
              <a:t>knowledge</a:t>
            </a:r>
            <a:r>
              <a:rPr lang="de-DE" b="1" dirty="0">
                <a:latin typeface="Roboto"/>
                <a:ea typeface="Roboto"/>
                <a:sym typeface="Arial"/>
              </a:rPr>
              <a:t>, </a:t>
            </a:r>
            <a:r>
              <a:rPr lang="de-DE" b="1" dirty="0" err="1">
                <a:latin typeface="Roboto"/>
                <a:ea typeface="Roboto"/>
                <a:sym typeface="Arial"/>
              </a:rPr>
              <a:t>resources</a:t>
            </a:r>
            <a:r>
              <a:rPr lang="de-DE" b="1" dirty="0">
                <a:latin typeface="Roboto"/>
                <a:ea typeface="Roboto"/>
                <a:sym typeface="Arial"/>
              </a:rPr>
              <a:t>, and </a:t>
            </a:r>
            <a:r>
              <a:rPr lang="de-DE" b="1" dirty="0" err="1">
                <a:latin typeface="Roboto"/>
                <a:ea typeface="Roboto"/>
                <a:sym typeface="Arial"/>
              </a:rPr>
              <a:t>expertise</a:t>
            </a:r>
            <a:r>
              <a:rPr lang="de-DE" dirty="0">
                <a:latin typeface="Roboto"/>
                <a:ea typeface="Roboto"/>
                <a:sym typeface="Arial"/>
              </a:rPr>
              <a:t>,</a:t>
            </a:r>
            <a:br>
              <a:rPr lang="de-DE" dirty="0">
                <a:latin typeface="Roboto" panose="02000000000000000000" pitchFamily="2" charset="0"/>
                <a:ea typeface="Roboto" panose="02000000000000000000" pitchFamily="2" charset="0"/>
              </a:rPr>
            </a:br>
            <a:r>
              <a:rPr lang="de-DE" dirty="0" err="1">
                <a:latin typeface="Roboto"/>
                <a:ea typeface="Roboto"/>
                <a:sym typeface="Arial"/>
              </a:rPr>
              <a:t>with</a:t>
            </a:r>
            <a:r>
              <a:rPr lang="de-DE" dirty="0">
                <a:latin typeface="Roboto"/>
                <a:ea typeface="Roboto"/>
                <a:sym typeface="Arial"/>
              </a:rPr>
              <a:t> </a:t>
            </a:r>
            <a:r>
              <a:rPr lang="de-DE" dirty="0" err="1">
                <a:latin typeface="Roboto"/>
                <a:ea typeface="Roboto"/>
                <a:sym typeface="Arial"/>
              </a:rPr>
              <a:t>the</a:t>
            </a:r>
            <a:r>
              <a:rPr lang="de-DE" dirty="0">
                <a:latin typeface="Roboto"/>
                <a:ea typeface="Roboto"/>
                <a:sym typeface="Arial"/>
              </a:rPr>
              <a:t> </a:t>
            </a:r>
            <a:r>
              <a:rPr lang="de-DE" dirty="0" err="1">
                <a:latin typeface="Roboto"/>
                <a:ea typeface="Roboto"/>
                <a:sym typeface="Arial"/>
              </a:rPr>
              <a:t>ultimate</a:t>
            </a:r>
            <a:r>
              <a:rPr lang="de-DE" dirty="0">
                <a:latin typeface="Roboto"/>
                <a:ea typeface="Roboto"/>
                <a:sym typeface="Arial"/>
              </a:rPr>
              <a:t> </a:t>
            </a:r>
            <a:r>
              <a:rPr lang="de-DE" dirty="0" err="1">
                <a:latin typeface="Roboto"/>
                <a:ea typeface="Roboto"/>
                <a:sym typeface="Arial"/>
              </a:rPr>
              <a:t>goal</a:t>
            </a:r>
            <a:r>
              <a:rPr lang="de-DE" dirty="0">
                <a:latin typeface="Roboto"/>
                <a:ea typeface="Roboto"/>
                <a:sym typeface="Arial"/>
              </a:rPr>
              <a:t> </a:t>
            </a:r>
            <a:r>
              <a:rPr lang="de-DE" dirty="0" err="1">
                <a:latin typeface="Roboto"/>
                <a:ea typeface="Roboto"/>
                <a:sym typeface="Arial"/>
              </a:rPr>
              <a:t>of</a:t>
            </a:r>
            <a:r>
              <a:rPr lang="de-DE" dirty="0">
                <a:latin typeface="Roboto"/>
                <a:ea typeface="Roboto"/>
                <a:sym typeface="Arial"/>
              </a:rPr>
              <a:t> </a:t>
            </a:r>
            <a:r>
              <a:rPr lang="de-DE" dirty="0" err="1">
                <a:latin typeface="Roboto"/>
                <a:ea typeface="Roboto"/>
                <a:sym typeface="Arial"/>
              </a:rPr>
              <a:t>driving</a:t>
            </a:r>
            <a:r>
              <a:rPr lang="de-DE" dirty="0">
                <a:latin typeface="Roboto"/>
                <a:ea typeface="Roboto"/>
                <a:sym typeface="Arial"/>
              </a:rPr>
              <a:t> positive </a:t>
            </a:r>
            <a:r>
              <a:rPr lang="de-DE" dirty="0" err="1">
                <a:latin typeface="Roboto"/>
                <a:ea typeface="Roboto"/>
                <a:sym typeface="Arial"/>
              </a:rPr>
              <a:t>change</a:t>
            </a:r>
            <a:r>
              <a:rPr lang="de-DE" dirty="0">
                <a:latin typeface="Roboto"/>
                <a:ea typeface="Roboto"/>
                <a:sym typeface="Arial"/>
              </a:rPr>
              <a:t> in </a:t>
            </a:r>
            <a:r>
              <a:rPr lang="de-DE" dirty="0" err="1">
                <a:latin typeface="Roboto"/>
                <a:ea typeface="Roboto"/>
                <a:sym typeface="Arial"/>
              </a:rPr>
              <a:t>the</a:t>
            </a:r>
            <a:r>
              <a:rPr lang="de-DE" dirty="0">
                <a:latin typeface="Roboto"/>
                <a:ea typeface="Roboto"/>
                <a:sym typeface="Arial"/>
              </a:rPr>
              <a:t> </a:t>
            </a:r>
            <a:r>
              <a:rPr lang="de-DE" dirty="0" err="1">
                <a:latin typeface="Roboto"/>
                <a:ea typeface="Roboto"/>
                <a:sym typeface="Arial"/>
              </a:rPr>
              <a:t>fields</a:t>
            </a:r>
            <a:br>
              <a:rPr lang="de-DE" dirty="0">
                <a:latin typeface="Roboto" panose="02000000000000000000" pitchFamily="2" charset="0"/>
                <a:ea typeface="Roboto" panose="02000000000000000000" pitchFamily="2" charset="0"/>
              </a:rPr>
            </a:br>
            <a:r>
              <a:rPr lang="de-DE" dirty="0" err="1">
                <a:latin typeface="Roboto"/>
                <a:ea typeface="Roboto"/>
                <a:sym typeface="Arial"/>
              </a:rPr>
              <a:t>of</a:t>
            </a:r>
            <a:r>
              <a:rPr lang="de-DE" dirty="0">
                <a:latin typeface="Roboto"/>
                <a:ea typeface="Roboto"/>
                <a:sym typeface="Arial"/>
              </a:rPr>
              <a:t> </a:t>
            </a:r>
            <a:r>
              <a:rPr lang="de-DE" dirty="0" err="1">
                <a:latin typeface="Roboto"/>
                <a:ea typeface="Roboto"/>
                <a:sym typeface="Arial"/>
              </a:rPr>
              <a:t>energy</a:t>
            </a:r>
            <a:r>
              <a:rPr lang="de-DE" dirty="0">
                <a:latin typeface="Roboto"/>
                <a:ea typeface="Roboto"/>
                <a:sym typeface="Arial"/>
              </a:rPr>
              <a:t>, </a:t>
            </a:r>
            <a:r>
              <a:rPr lang="de-DE" dirty="0" err="1">
                <a:latin typeface="Roboto"/>
                <a:ea typeface="Roboto"/>
                <a:sym typeface="Arial"/>
              </a:rPr>
              <a:t>green</a:t>
            </a:r>
            <a:r>
              <a:rPr lang="de-DE" dirty="0">
                <a:latin typeface="Roboto"/>
                <a:ea typeface="Roboto"/>
                <a:sym typeface="Arial"/>
              </a:rPr>
              <a:t> </a:t>
            </a:r>
            <a:r>
              <a:rPr lang="de-DE" dirty="0" err="1">
                <a:latin typeface="Roboto"/>
                <a:ea typeface="Roboto"/>
                <a:sym typeface="Arial"/>
              </a:rPr>
              <a:t>transition</a:t>
            </a:r>
            <a:r>
              <a:rPr lang="de-DE" dirty="0">
                <a:latin typeface="Roboto"/>
                <a:ea typeface="Roboto"/>
                <a:sym typeface="Arial"/>
              </a:rPr>
              <a:t>, and </a:t>
            </a:r>
            <a:r>
              <a:rPr lang="de-DE" dirty="0" err="1">
                <a:latin typeface="Roboto"/>
                <a:ea typeface="Roboto"/>
                <a:sym typeface="Arial"/>
              </a:rPr>
              <a:t>climate</a:t>
            </a:r>
            <a:r>
              <a:rPr lang="de-DE" dirty="0">
                <a:latin typeface="Roboto"/>
                <a:ea typeface="Roboto"/>
                <a:sym typeface="Arial"/>
              </a:rPr>
              <a:t> </a:t>
            </a:r>
            <a:r>
              <a:rPr lang="de-DE" dirty="0" err="1">
                <a:latin typeface="Roboto"/>
                <a:ea typeface="Roboto"/>
                <a:sym typeface="Arial"/>
              </a:rPr>
              <a:t>change</a:t>
            </a:r>
            <a:r>
              <a:rPr lang="de-DE" dirty="0">
                <a:latin typeface="Roboto"/>
                <a:ea typeface="Roboto"/>
                <a:sym typeface="Arial"/>
              </a:rPr>
              <a:t>.</a:t>
            </a:r>
            <a:endParaRPr lang="en-US" dirty="0">
              <a:latin typeface="Roboto"/>
              <a:ea typeface="Roboto"/>
            </a:endParaRPr>
          </a:p>
          <a:p>
            <a:pPr marL="0" lvl="0" indent="0" algn="ctr" rtl="0">
              <a:lnSpc>
                <a:spcPct val="150000"/>
              </a:lnSpc>
              <a:spcBef>
                <a:spcPts val="0"/>
              </a:spcBef>
              <a:spcAft>
                <a:spcPts val="0"/>
              </a:spcAft>
              <a:buSzPts val="1800"/>
              <a:buNone/>
            </a:pPr>
            <a:r>
              <a:rPr lang="de-DE" sz="1600" i="1" dirty="0">
                <a:latin typeface="Roboto"/>
                <a:ea typeface="Roboto"/>
                <a:sym typeface="Arial"/>
              </a:rPr>
              <a:t>Prof. Katarzyna </a:t>
            </a:r>
            <a:r>
              <a:rPr lang="de-DE" sz="1600" i="1" dirty="0" err="1">
                <a:latin typeface="Roboto"/>
                <a:ea typeface="Roboto"/>
                <a:sym typeface="Arial"/>
              </a:rPr>
              <a:t>Chojnacka</a:t>
            </a:r>
            <a:r>
              <a:rPr lang="de-DE" sz="1600" i="1" dirty="0">
                <a:latin typeface="Roboto"/>
                <a:ea typeface="Roboto"/>
                <a:sym typeface="Arial"/>
              </a:rPr>
              <a:t>, Wrocław Tech</a:t>
            </a:r>
            <a:endParaRPr dirty="0">
              <a:solidFill>
                <a:srgbClr val="000000"/>
              </a:solidFill>
              <a:latin typeface="Roboto"/>
              <a:ea typeface="Roboto"/>
              <a:sym typeface="Arial"/>
            </a:endParaRPr>
          </a:p>
        </p:txBody>
      </p:sp>
      <p:sp>
        <p:nvSpPr>
          <p:cNvPr id="356" name="Google Shape;356;p81"/>
          <p:cNvSpPr txBox="1">
            <a:spLocks noGrp="1"/>
          </p:cNvSpPr>
          <p:nvPr>
            <p:ph type="title"/>
          </p:nvPr>
        </p:nvSpPr>
        <p:spPr>
          <a:xfrm>
            <a:off x="361200" y="842139"/>
            <a:ext cx="11199429" cy="862710"/>
          </a:xfrm>
          <a:prstGeom prst="rect">
            <a:avLst/>
          </a:prstGeom>
          <a:noFill/>
          <a:ln>
            <a:noFill/>
          </a:ln>
        </p:spPr>
        <p:txBody>
          <a:bodyPr spcFirstLastPara="1" wrap="square" lIns="0" tIns="0" rIns="0" bIns="0" anchor="t" anchorCtr="0">
            <a:noAutofit/>
          </a:bodyPr>
          <a:lstStyle/>
          <a:p>
            <a:r>
              <a:rPr lang="de-DE" dirty="0">
                <a:latin typeface="Roboto"/>
                <a:ea typeface="Roboto"/>
                <a:sym typeface="Arial"/>
              </a:rPr>
              <a:t>Workshop on Energy &amp; Green Transition</a:t>
            </a:r>
            <a:br>
              <a:rPr lang="de-DE" dirty="0">
                <a:latin typeface="Roboto" panose="02000000000000000000" pitchFamily="2" charset="0"/>
                <a:ea typeface="Roboto" panose="02000000000000000000" pitchFamily="2" charset="0"/>
              </a:rPr>
            </a:br>
            <a:r>
              <a:rPr lang="de-DE" dirty="0">
                <a:latin typeface="Roboto"/>
                <a:ea typeface="Roboto"/>
                <a:sym typeface="Arial"/>
              </a:rPr>
              <a:t>&amp; Climate</a:t>
            </a:r>
            <a:r>
              <a:rPr lang="de-DE" dirty="0">
                <a:latin typeface="Roboto"/>
                <a:ea typeface="Roboto"/>
              </a:rPr>
              <a:t> in </a:t>
            </a:r>
            <a:r>
              <a:rPr lang="de-DE" dirty="0" err="1">
                <a:latin typeface="Roboto"/>
                <a:ea typeface="Roboto"/>
              </a:rPr>
              <a:t>Karpacz</a:t>
            </a:r>
            <a:r>
              <a:rPr lang="de-DE" dirty="0">
                <a:latin typeface="Roboto"/>
                <a:ea typeface="Roboto"/>
              </a:rPr>
              <a:t>, 2023</a:t>
            </a:r>
            <a:endParaRPr lang="de-DE" sz="2800" dirty="0">
              <a:latin typeface="Roboto"/>
              <a:ea typeface="Roboto"/>
            </a:endParaRPr>
          </a:p>
        </p:txBody>
      </p:sp>
      <p:pic>
        <p:nvPicPr>
          <p:cNvPr id="357" name="Google Shape;357;p81"/>
          <p:cNvPicPr preferRelativeResize="0"/>
          <p:nvPr/>
        </p:nvPicPr>
        <p:blipFill rotWithShape="1">
          <a:blip r:embed="rId4">
            <a:alphaModFix/>
          </a:blip>
          <a:srcRect/>
          <a:stretch/>
        </p:blipFill>
        <p:spPr>
          <a:xfrm>
            <a:off x="1215176" y="2889360"/>
            <a:ext cx="473169" cy="273940"/>
          </a:xfrm>
          <a:prstGeom prst="rect">
            <a:avLst/>
          </a:prstGeom>
          <a:noFill/>
          <a:ln>
            <a:noFill/>
          </a:ln>
        </p:spPr>
      </p:pic>
      <p:pic>
        <p:nvPicPr>
          <p:cNvPr id="358" name="Google Shape;358;p81"/>
          <p:cNvPicPr preferRelativeResize="0"/>
          <p:nvPr/>
        </p:nvPicPr>
        <p:blipFill rotWithShape="1">
          <a:blip r:embed="rId4">
            <a:alphaModFix/>
          </a:blip>
          <a:srcRect/>
          <a:stretch/>
        </p:blipFill>
        <p:spPr>
          <a:xfrm>
            <a:off x="8048349" y="5132740"/>
            <a:ext cx="473169" cy="273940"/>
          </a:xfrm>
          <a:prstGeom prst="rect">
            <a:avLst/>
          </a:prstGeom>
          <a:noFill/>
          <a:ln>
            <a:noFill/>
          </a:ln>
        </p:spPr>
      </p:pic>
      <p:pic>
        <p:nvPicPr>
          <p:cNvPr id="359" name="Google Shape;359;p81"/>
          <p:cNvPicPr preferRelativeResize="0"/>
          <p:nvPr/>
        </p:nvPicPr>
        <p:blipFill>
          <a:blip r:embed="rId5">
            <a:alphaModFix/>
          </a:blip>
          <a:stretch>
            <a:fillRect/>
          </a:stretch>
        </p:blipFill>
        <p:spPr>
          <a:xfrm>
            <a:off x="9226275" y="1863275"/>
            <a:ext cx="2338199" cy="23649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82"/>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r>
              <a:rPr lang="de-DE" dirty="0" err="1">
                <a:latin typeface="Roboto"/>
                <a:ea typeface="Roboto"/>
              </a:rPr>
              <a:t>Unite</a:t>
            </a:r>
            <a:r>
              <a:rPr lang="de-DE" dirty="0">
                <a:latin typeface="Roboto"/>
                <a:ea typeface="Roboto"/>
              </a:rPr>
              <a:t>! Seed Fund </a:t>
            </a:r>
            <a:endParaRPr dirty="0">
              <a:latin typeface="Roboto"/>
              <a:ea typeface="Roboto"/>
            </a:endParaRPr>
          </a:p>
        </p:txBody>
      </p:sp>
      <p:sp>
        <p:nvSpPr>
          <p:cNvPr id="367" name="Google Shape;367;p82"/>
          <p:cNvSpPr txBox="1">
            <a:spLocks noGrp="1"/>
          </p:cNvSpPr>
          <p:nvPr>
            <p:ph type="body" idx="2"/>
          </p:nvPr>
        </p:nvSpPr>
        <p:spPr>
          <a:xfrm>
            <a:off x="6289560" y="2087321"/>
            <a:ext cx="5266714" cy="4411623"/>
          </a:xfrm>
          <a:prstGeom prst="rect">
            <a:avLst/>
          </a:prstGeom>
          <a:noFill/>
          <a:ln>
            <a:noFill/>
          </a:ln>
        </p:spPr>
        <p:txBody>
          <a:bodyPr spcFirstLastPara="1" wrap="square" lIns="0" tIns="0" rIns="0" bIns="0" anchor="t" anchorCtr="0">
            <a:noAutofit/>
          </a:bodyPr>
          <a:lstStyle/>
          <a:p>
            <a:pPr marL="457200" lvl="0" indent="-342900" rtl="0">
              <a:lnSpc>
                <a:spcPct val="100000"/>
              </a:lnSpc>
              <a:spcBef>
                <a:spcPts val="1200"/>
              </a:spcBef>
              <a:spcAft>
                <a:spcPts val="0"/>
              </a:spcAft>
              <a:buSzPts val="1800"/>
              <a:buChar char="•"/>
            </a:pPr>
            <a:r>
              <a:rPr lang="de-DE" dirty="0" err="1">
                <a:latin typeface="Roboto"/>
                <a:ea typeface="Roboto"/>
              </a:rPr>
              <a:t>For</a:t>
            </a:r>
            <a:r>
              <a:rPr lang="de-DE" dirty="0">
                <a:latin typeface="Roboto"/>
                <a:ea typeface="Roboto"/>
              </a:rPr>
              <a:t> </a:t>
            </a:r>
            <a:r>
              <a:rPr lang="de-DE" dirty="0" err="1">
                <a:latin typeface="Roboto"/>
                <a:ea typeface="Roboto"/>
              </a:rPr>
              <a:t>teachers</a:t>
            </a:r>
            <a:r>
              <a:rPr lang="de-DE" dirty="0">
                <a:latin typeface="Roboto"/>
                <a:ea typeface="Roboto"/>
              </a:rPr>
              <a:t> </a:t>
            </a:r>
            <a:r>
              <a:rPr lang="de-DE" dirty="0" err="1">
                <a:latin typeface="Roboto"/>
                <a:ea typeface="Roboto"/>
              </a:rPr>
              <a:t>to</a:t>
            </a:r>
            <a:r>
              <a:rPr lang="de-DE" dirty="0">
                <a:latin typeface="Roboto"/>
                <a:ea typeface="Roboto"/>
              </a:rPr>
              <a:t> </a:t>
            </a:r>
            <a:r>
              <a:rPr lang="de-DE" dirty="0" err="1">
                <a:latin typeface="Roboto"/>
                <a:ea typeface="Roboto"/>
              </a:rPr>
              <a:t>build</a:t>
            </a:r>
            <a:r>
              <a:rPr lang="de-DE" dirty="0">
                <a:latin typeface="Roboto"/>
                <a:ea typeface="Roboto"/>
              </a:rPr>
              <a:t> </a:t>
            </a:r>
            <a:r>
              <a:rPr lang="de-DE" b="1" dirty="0" err="1">
                <a:latin typeface="Roboto"/>
                <a:ea typeface="Roboto"/>
              </a:rPr>
              <a:t>collaborative</a:t>
            </a:r>
            <a:r>
              <a:rPr lang="de-DE" b="1" dirty="0">
                <a:latin typeface="Roboto"/>
                <a:ea typeface="Roboto"/>
              </a:rPr>
              <a:t> </a:t>
            </a:r>
            <a:r>
              <a:rPr lang="de-DE" b="1" dirty="0" err="1">
                <a:latin typeface="Roboto"/>
                <a:ea typeface="Roboto"/>
              </a:rPr>
              <a:t>courses</a:t>
            </a:r>
            <a:r>
              <a:rPr lang="de-DE" b="1" dirty="0">
                <a:latin typeface="Roboto"/>
                <a:ea typeface="Roboto"/>
              </a:rPr>
              <a:t> and </a:t>
            </a:r>
            <a:r>
              <a:rPr lang="de-DE" b="1" dirty="0" err="1">
                <a:latin typeface="Roboto"/>
                <a:ea typeface="Roboto"/>
              </a:rPr>
              <a:t>programmes</a:t>
            </a:r>
            <a:r>
              <a:rPr lang="de-DE" b="1" dirty="0">
                <a:latin typeface="Roboto"/>
                <a:ea typeface="Roboto"/>
              </a:rPr>
              <a:t> </a:t>
            </a:r>
            <a:r>
              <a:rPr lang="de-DE" i="1" dirty="0">
                <a:latin typeface="Roboto"/>
                <a:ea typeface="Roboto"/>
              </a:rPr>
              <a:t>(</a:t>
            </a:r>
            <a:r>
              <a:rPr lang="de-DE" i="1" dirty="0" err="1">
                <a:latin typeface="Roboto"/>
                <a:ea typeface="Roboto"/>
              </a:rPr>
              <a:t>funded</a:t>
            </a:r>
            <a:r>
              <a:rPr lang="de-DE" i="1" dirty="0">
                <a:latin typeface="Roboto"/>
                <a:ea typeface="Roboto"/>
              </a:rPr>
              <a:t> </a:t>
            </a:r>
            <a:r>
              <a:rPr lang="de-DE" i="1" dirty="0" err="1">
                <a:latin typeface="Roboto"/>
                <a:ea typeface="Roboto"/>
              </a:rPr>
              <a:t>through</a:t>
            </a:r>
            <a:r>
              <a:rPr lang="de-DE" i="1" dirty="0">
                <a:latin typeface="Roboto"/>
                <a:ea typeface="Roboto"/>
              </a:rPr>
              <a:t> Erasmus+)</a:t>
            </a:r>
            <a:endParaRPr lang="en-US" i="1" dirty="0">
              <a:latin typeface="Roboto"/>
              <a:ea typeface="Roboto"/>
            </a:endParaRPr>
          </a:p>
          <a:p>
            <a:pPr marL="457200" lvl="0" indent="-342900" rtl="0">
              <a:lnSpc>
                <a:spcPct val="100000"/>
              </a:lnSpc>
              <a:spcBef>
                <a:spcPts val="1200"/>
              </a:spcBef>
              <a:spcAft>
                <a:spcPts val="0"/>
              </a:spcAft>
              <a:buSzPts val="1800"/>
              <a:buChar char="•"/>
            </a:pPr>
            <a:r>
              <a:rPr lang="de-DE" dirty="0" err="1">
                <a:latin typeface="Roboto"/>
                <a:ea typeface="Roboto"/>
              </a:rPr>
              <a:t>For</a:t>
            </a:r>
            <a:r>
              <a:rPr lang="de-DE" dirty="0">
                <a:latin typeface="Roboto"/>
                <a:ea typeface="Roboto"/>
              </a:rPr>
              <a:t> </a:t>
            </a:r>
            <a:r>
              <a:rPr lang="de-DE" dirty="0" err="1">
                <a:latin typeface="Roboto"/>
                <a:ea typeface="Roboto"/>
              </a:rPr>
              <a:t>researchers</a:t>
            </a:r>
            <a:r>
              <a:rPr lang="de-DE" dirty="0">
                <a:latin typeface="Roboto"/>
                <a:ea typeface="Roboto"/>
              </a:rPr>
              <a:t> and PhD </a:t>
            </a:r>
            <a:r>
              <a:rPr lang="de-DE" dirty="0" err="1">
                <a:latin typeface="Roboto"/>
                <a:ea typeface="Roboto"/>
              </a:rPr>
              <a:t>students</a:t>
            </a:r>
            <a:r>
              <a:rPr lang="de-DE" dirty="0">
                <a:latin typeface="Roboto"/>
                <a:ea typeface="Roboto"/>
              </a:rPr>
              <a:t> </a:t>
            </a:r>
            <a:r>
              <a:rPr lang="de-DE" dirty="0" err="1">
                <a:latin typeface="Roboto"/>
                <a:ea typeface="Roboto"/>
              </a:rPr>
              <a:t>to</a:t>
            </a:r>
            <a:r>
              <a:rPr lang="de-DE" dirty="0">
                <a:latin typeface="Roboto"/>
                <a:ea typeface="Roboto"/>
              </a:rPr>
              <a:t> </a:t>
            </a:r>
            <a:r>
              <a:rPr lang="de-DE" dirty="0" err="1">
                <a:latin typeface="Roboto"/>
                <a:ea typeface="Roboto"/>
              </a:rPr>
              <a:t>build</a:t>
            </a:r>
            <a:r>
              <a:rPr lang="de-DE" dirty="0">
                <a:latin typeface="Roboto"/>
                <a:ea typeface="Roboto"/>
              </a:rPr>
              <a:t> </a:t>
            </a:r>
            <a:r>
              <a:rPr lang="de-DE" b="1" dirty="0" err="1">
                <a:latin typeface="Roboto"/>
                <a:ea typeface="Roboto"/>
              </a:rPr>
              <a:t>collaborative</a:t>
            </a:r>
            <a:r>
              <a:rPr lang="de-DE" b="1" dirty="0">
                <a:latin typeface="Roboto"/>
                <a:ea typeface="Roboto"/>
              </a:rPr>
              <a:t> </a:t>
            </a:r>
            <a:r>
              <a:rPr lang="de-DE" b="1" dirty="0" err="1">
                <a:latin typeface="Roboto"/>
                <a:ea typeface="Roboto"/>
              </a:rPr>
              <a:t>projects</a:t>
            </a:r>
            <a:r>
              <a:rPr lang="de-DE" b="1" dirty="0">
                <a:latin typeface="Roboto"/>
                <a:ea typeface="Roboto"/>
              </a:rPr>
              <a:t> </a:t>
            </a:r>
            <a:r>
              <a:rPr lang="de-DE" i="1" dirty="0">
                <a:latin typeface="Roboto"/>
                <a:ea typeface="Roboto"/>
              </a:rPr>
              <a:t>(</a:t>
            </a:r>
            <a:r>
              <a:rPr lang="de-DE" i="1" dirty="0" err="1">
                <a:latin typeface="Roboto"/>
                <a:ea typeface="Roboto"/>
              </a:rPr>
              <a:t>funded</a:t>
            </a:r>
            <a:r>
              <a:rPr lang="de-DE" i="1" dirty="0">
                <a:latin typeface="Roboto"/>
                <a:ea typeface="Roboto"/>
              </a:rPr>
              <a:t> </a:t>
            </a:r>
            <a:r>
              <a:rPr lang="de-DE" i="1" dirty="0" err="1">
                <a:latin typeface="Roboto"/>
                <a:ea typeface="Roboto"/>
              </a:rPr>
              <a:t>through</a:t>
            </a:r>
            <a:r>
              <a:rPr lang="de-DE" i="1" dirty="0">
                <a:latin typeface="Roboto"/>
                <a:ea typeface="Roboto"/>
              </a:rPr>
              <a:t> </a:t>
            </a:r>
            <a:r>
              <a:rPr lang="de-DE" i="1" dirty="0" err="1">
                <a:latin typeface="Roboto"/>
                <a:ea typeface="Roboto"/>
              </a:rPr>
              <a:t>partner</a:t>
            </a:r>
            <a:r>
              <a:rPr lang="de-DE" i="1" dirty="0">
                <a:latin typeface="Roboto"/>
                <a:ea typeface="Roboto"/>
              </a:rPr>
              <a:t> </a:t>
            </a:r>
            <a:r>
              <a:rPr lang="de-DE" i="1" dirty="0" err="1">
                <a:latin typeface="Roboto"/>
                <a:ea typeface="Roboto"/>
              </a:rPr>
              <a:t>contribution</a:t>
            </a:r>
            <a:endParaRPr i="1" dirty="0">
              <a:latin typeface="Roboto"/>
              <a:ea typeface="Roboto"/>
            </a:endParaRPr>
          </a:p>
          <a:p>
            <a:pPr marL="457200" lvl="0" indent="-342900" rtl="0">
              <a:lnSpc>
                <a:spcPct val="100000"/>
              </a:lnSpc>
              <a:spcBef>
                <a:spcPts val="1200"/>
              </a:spcBef>
              <a:spcAft>
                <a:spcPts val="0"/>
              </a:spcAft>
              <a:buSzPts val="1800"/>
              <a:buChar char="•"/>
            </a:pPr>
            <a:r>
              <a:rPr lang="de-DE" dirty="0" err="1">
                <a:latin typeface="Roboto"/>
                <a:ea typeface="Roboto"/>
              </a:rPr>
              <a:t>Two</a:t>
            </a:r>
            <a:r>
              <a:rPr lang="de-DE" dirty="0">
                <a:latin typeface="Roboto"/>
                <a:ea typeface="Roboto"/>
              </a:rPr>
              <a:t> </a:t>
            </a:r>
            <a:r>
              <a:rPr lang="de-DE" dirty="0" err="1">
                <a:latin typeface="Roboto"/>
                <a:ea typeface="Roboto"/>
              </a:rPr>
              <a:t>options</a:t>
            </a:r>
            <a:r>
              <a:rPr lang="de-DE" dirty="0">
                <a:latin typeface="Roboto"/>
                <a:ea typeface="Roboto"/>
              </a:rPr>
              <a:t> </a:t>
            </a:r>
            <a:r>
              <a:rPr lang="de-DE" dirty="0" err="1">
                <a:latin typeface="Roboto"/>
                <a:ea typeface="Roboto"/>
              </a:rPr>
              <a:t>available</a:t>
            </a:r>
            <a:r>
              <a:rPr lang="de-DE" dirty="0">
                <a:latin typeface="Roboto"/>
                <a:ea typeface="Roboto"/>
              </a:rPr>
              <a:t> </a:t>
            </a:r>
            <a:r>
              <a:rPr lang="de-DE" dirty="0" err="1">
                <a:latin typeface="Roboto"/>
                <a:ea typeface="Roboto"/>
              </a:rPr>
              <a:t>for</a:t>
            </a:r>
            <a:r>
              <a:rPr lang="de-DE" dirty="0">
                <a:latin typeface="Roboto"/>
                <a:ea typeface="Roboto"/>
              </a:rPr>
              <a:t> </a:t>
            </a:r>
            <a:r>
              <a:rPr lang="de-DE" dirty="0" err="1">
                <a:latin typeface="Roboto"/>
                <a:ea typeface="Roboto"/>
              </a:rPr>
              <a:t>prospective</a:t>
            </a:r>
            <a:r>
              <a:rPr lang="de-DE" dirty="0">
                <a:latin typeface="Roboto"/>
                <a:ea typeface="Roboto"/>
              </a:rPr>
              <a:t> </a:t>
            </a:r>
            <a:r>
              <a:rPr lang="de-DE" dirty="0" err="1">
                <a:latin typeface="Roboto"/>
                <a:ea typeface="Roboto"/>
              </a:rPr>
              <a:t>applicants</a:t>
            </a:r>
            <a:r>
              <a:rPr lang="de-DE" dirty="0">
                <a:latin typeface="Roboto"/>
                <a:ea typeface="Roboto"/>
              </a:rPr>
              <a:t>: </a:t>
            </a:r>
          </a:p>
          <a:p>
            <a:pPr lvl="1">
              <a:lnSpc>
                <a:spcPct val="100000"/>
              </a:lnSpc>
              <a:spcBef>
                <a:spcPts val="1200"/>
              </a:spcBef>
            </a:pPr>
            <a:r>
              <a:rPr lang="de-DE" dirty="0" err="1">
                <a:latin typeface="Roboto"/>
                <a:ea typeface="Roboto"/>
              </a:rPr>
              <a:t>Exploring</a:t>
            </a:r>
            <a:r>
              <a:rPr lang="de-DE" dirty="0">
                <a:latin typeface="Roboto"/>
                <a:ea typeface="Roboto"/>
              </a:rPr>
              <a:t> </a:t>
            </a:r>
            <a:r>
              <a:rPr lang="de-DE" dirty="0" err="1">
                <a:latin typeface="Roboto"/>
                <a:ea typeface="Roboto"/>
              </a:rPr>
              <a:t>for</a:t>
            </a:r>
            <a:r>
              <a:rPr lang="de-DE" dirty="0">
                <a:latin typeface="Roboto"/>
                <a:ea typeface="Roboto"/>
              </a:rPr>
              <a:t> </a:t>
            </a:r>
            <a:r>
              <a:rPr lang="de-DE" dirty="0" err="1">
                <a:latin typeface="Roboto"/>
                <a:ea typeface="Roboto"/>
              </a:rPr>
              <a:t>establishing</a:t>
            </a:r>
            <a:r>
              <a:rPr lang="de-DE" dirty="0">
                <a:latin typeface="Roboto"/>
                <a:ea typeface="Roboto"/>
              </a:rPr>
              <a:t> </a:t>
            </a:r>
            <a:r>
              <a:rPr lang="de-DE" dirty="0" err="1">
                <a:latin typeface="Roboto"/>
                <a:ea typeface="Roboto"/>
              </a:rPr>
              <a:t>contacts</a:t>
            </a:r>
            <a:r>
              <a:rPr lang="de-DE" dirty="0">
                <a:latin typeface="Roboto"/>
                <a:ea typeface="Roboto"/>
              </a:rPr>
              <a:t> and </a:t>
            </a:r>
            <a:r>
              <a:rPr lang="de-DE" dirty="0" err="1">
                <a:latin typeface="Roboto"/>
                <a:ea typeface="Roboto"/>
              </a:rPr>
              <a:t>formulating</a:t>
            </a:r>
            <a:r>
              <a:rPr lang="de-DE" dirty="0">
                <a:latin typeface="Roboto"/>
                <a:ea typeface="Roboto"/>
              </a:rPr>
              <a:t> </a:t>
            </a:r>
            <a:r>
              <a:rPr lang="de-DE" dirty="0" err="1">
                <a:latin typeface="Roboto"/>
                <a:ea typeface="Roboto"/>
              </a:rPr>
              <a:t>collaboration</a:t>
            </a:r>
            <a:r>
              <a:rPr lang="de-DE" dirty="0">
                <a:latin typeface="Roboto"/>
                <a:ea typeface="Roboto"/>
              </a:rPr>
              <a:t> </a:t>
            </a:r>
            <a:r>
              <a:rPr lang="de-DE" dirty="0" err="1">
                <a:latin typeface="Roboto"/>
                <a:ea typeface="Roboto"/>
              </a:rPr>
              <a:t>ideas</a:t>
            </a:r>
            <a:endParaRPr lang="de-DE" dirty="0">
              <a:latin typeface="Roboto"/>
              <a:ea typeface="Roboto"/>
            </a:endParaRPr>
          </a:p>
          <a:p>
            <a:pPr lvl="1">
              <a:lnSpc>
                <a:spcPct val="100000"/>
              </a:lnSpc>
              <a:spcBef>
                <a:spcPts val="1200"/>
              </a:spcBef>
            </a:pPr>
            <a:r>
              <a:rPr lang="de-DE" dirty="0" err="1">
                <a:latin typeface="Roboto"/>
                <a:ea typeface="Roboto"/>
              </a:rPr>
              <a:t>Developing</a:t>
            </a:r>
            <a:r>
              <a:rPr lang="de-DE" dirty="0">
                <a:latin typeface="Roboto"/>
                <a:ea typeface="Roboto"/>
              </a:rPr>
              <a:t>: </a:t>
            </a:r>
            <a:r>
              <a:rPr lang="de-DE" dirty="0" err="1">
                <a:latin typeface="Roboto"/>
                <a:ea typeface="Roboto"/>
              </a:rPr>
              <a:t>for</a:t>
            </a:r>
            <a:r>
              <a:rPr lang="de-DE" dirty="0">
                <a:latin typeface="Roboto"/>
                <a:ea typeface="Roboto"/>
              </a:rPr>
              <a:t> </a:t>
            </a:r>
            <a:r>
              <a:rPr lang="de-DE" dirty="0" err="1">
                <a:latin typeface="Roboto"/>
                <a:ea typeface="Roboto"/>
              </a:rPr>
              <a:t>developing</a:t>
            </a:r>
            <a:r>
              <a:rPr lang="de-DE" dirty="0">
                <a:latin typeface="Roboto"/>
                <a:ea typeface="Roboto"/>
              </a:rPr>
              <a:t> </a:t>
            </a:r>
            <a:r>
              <a:rPr lang="de-DE" dirty="0" err="1">
                <a:latin typeface="Roboto"/>
                <a:ea typeface="Roboto"/>
              </a:rPr>
              <a:t>joint</a:t>
            </a:r>
            <a:r>
              <a:rPr lang="de-DE" dirty="0">
                <a:latin typeface="Roboto"/>
                <a:ea typeface="Roboto"/>
              </a:rPr>
              <a:t> </a:t>
            </a:r>
            <a:r>
              <a:rPr lang="de-DE" dirty="0" err="1">
                <a:latin typeface="Roboto"/>
                <a:ea typeface="Roboto"/>
              </a:rPr>
              <a:t>research</a:t>
            </a:r>
            <a:r>
              <a:rPr lang="de-DE" dirty="0">
                <a:latin typeface="Roboto"/>
                <a:ea typeface="Roboto"/>
              </a:rPr>
              <a:t>, </a:t>
            </a:r>
            <a:r>
              <a:rPr lang="de-DE" dirty="0" err="1">
                <a:latin typeface="Roboto"/>
                <a:ea typeface="Roboto"/>
              </a:rPr>
              <a:t>courses</a:t>
            </a:r>
            <a:r>
              <a:rPr lang="de-DE" dirty="0">
                <a:latin typeface="Roboto"/>
                <a:ea typeface="Roboto"/>
              </a:rPr>
              <a:t> and </a:t>
            </a:r>
            <a:r>
              <a:rPr lang="de-DE" dirty="0" err="1">
                <a:latin typeface="Roboto"/>
                <a:ea typeface="Roboto"/>
              </a:rPr>
              <a:t>programmes</a:t>
            </a:r>
            <a:endParaRPr dirty="0">
              <a:latin typeface="Roboto"/>
              <a:ea typeface="Roboto"/>
            </a:endParaRPr>
          </a:p>
          <a:p>
            <a:pPr marL="457200" lvl="0" indent="-342900" rtl="0">
              <a:lnSpc>
                <a:spcPct val="100000"/>
              </a:lnSpc>
              <a:spcBef>
                <a:spcPts val="1200"/>
              </a:spcBef>
              <a:spcAft>
                <a:spcPts val="0"/>
              </a:spcAft>
              <a:buSzPts val="1800"/>
              <a:buChar char="•"/>
            </a:pPr>
            <a:r>
              <a:rPr lang="de-DE" dirty="0">
                <a:latin typeface="Roboto"/>
                <a:ea typeface="Roboto"/>
              </a:rPr>
              <a:t>Minimum </a:t>
            </a:r>
            <a:r>
              <a:rPr lang="de-DE" b="1" dirty="0">
                <a:latin typeface="Roboto"/>
                <a:ea typeface="Roboto"/>
              </a:rPr>
              <a:t>3 Unite! Partners per </a:t>
            </a:r>
            <a:r>
              <a:rPr lang="de-DE" b="1" dirty="0" err="1">
                <a:latin typeface="Roboto"/>
                <a:ea typeface="Roboto"/>
              </a:rPr>
              <a:t>application</a:t>
            </a:r>
            <a:endParaRPr dirty="0">
              <a:latin typeface="Roboto"/>
              <a:ea typeface="Roboto"/>
            </a:endParaRPr>
          </a:p>
          <a:p>
            <a:pPr marL="457200" lvl="0" indent="-342900" rtl="0">
              <a:lnSpc>
                <a:spcPct val="100000"/>
              </a:lnSpc>
              <a:spcBef>
                <a:spcPts val="1200"/>
              </a:spcBef>
              <a:spcAft>
                <a:spcPts val="0"/>
              </a:spcAft>
              <a:buSzPts val="1800"/>
              <a:buChar char="•"/>
            </a:pPr>
            <a:r>
              <a:rPr lang="de-DE" dirty="0" err="1">
                <a:latin typeface="Roboto"/>
                <a:ea typeface="Roboto"/>
              </a:rPr>
              <a:t>Applications</a:t>
            </a:r>
            <a:r>
              <a:rPr lang="de-DE" dirty="0">
                <a:latin typeface="Roboto"/>
                <a:ea typeface="Roboto"/>
              </a:rPr>
              <a:t> open </a:t>
            </a:r>
            <a:r>
              <a:rPr lang="de-DE" b="1" dirty="0" err="1">
                <a:latin typeface="Roboto"/>
                <a:ea typeface="Roboto"/>
              </a:rPr>
              <a:t>once</a:t>
            </a:r>
            <a:r>
              <a:rPr lang="de-DE" dirty="0">
                <a:latin typeface="Roboto"/>
                <a:ea typeface="Roboto"/>
              </a:rPr>
              <a:t> a </a:t>
            </a:r>
            <a:r>
              <a:rPr lang="de-DE" dirty="0" err="1">
                <a:latin typeface="Roboto"/>
                <a:ea typeface="Roboto"/>
              </a:rPr>
              <a:t>year</a:t>
            </a:r>
            <a:endParaRPr dirty="0">
              <a:latin typeface="Roboto"/>
              <a:ea typeface="Roboto"/>
            </a:endParaRPr>
          </a:p>
          <a:p>
            <a:pPr marL="457200" lvl="0" indent="-228600" algn="l" rtl="0">
              <a:lnSpc>
                <a:spcPct val="100000"/>
              </a:lnSpc>
              <a:spcBef>
                <a:spcPts val="600"/>
              </a:spcBef>
              <a:spcAft>
                <a:spcPts val="0"/>
              </a:spcAft>
              <a:buSzPts val="1800"/>
              <a:buNone/>
            </a:pPr>
            <a:endParaRPr dirty="0"/>
          </a:p>
          <a:p>
            <a:pPr marL="114300" lvl="0" indent="0" algn="l" rtl="0">
              <a:lnSpc>
                <a:spcPct val="100000"/>
              </a:lnSpc>
              <a:spcBef>
                <a:spcPts val="600"/>
              </a:spcBef>
              <a:spcAft>
                <a:spcPts val="0"/>
              </a:spcAft>
              <a:buSzPts val="1800"/>
              <a:buNone/>
            </a:pPr>
            <a:endParaRPr dirty="0"/>
          </a:p>
          <a:p>
            <a:pPr marL="457200" lvl="0" indent="-228600" algn="l" rtl="0">
              <a:lnSpc>
                <a:spcPct val="100000"/>
              </a:lnSpc>
              <a:spcBef>
                <a:spcPts val="600"/>
              </a:spcBef>
              <a:spcAft>
                <a:spcPts val="0"/>
              </a:spcAft>
              <a:buSzPts val="1800"/>
              <a:buNone/>
            </a:pPr>
            <a:endParaRPr dirty="0"/>
          </a:p>
          <a:p>
            <a:pPr marL="457200" lvl="0" indent="-342900" algn="l" rtl="0">
              <a:lnSpc>
                <a:spcPct val="100000"/>
              </a:lnSpc>
              <a:spcBef>
                <a:spcPts val="600"/>
              </a:spcBef>
              <a:spcAft>
                <a:spcPts val="0"/>
              </a:spcAft>
              <a:buSzPts val="1800"/>
              <a:buNone/>
            </a:pPr>
            <a:endParaRPr dirty="0">
              <a:solidFill>
                <a:srgbClr val="000000"/>
              </a:solidFill>
              <a:latin typeface="Arial"/>
              <a:ea typeface="Arial"/>
              <a:cs typeface="Arial"/>
              <a:sym typeface="Arial"/>
            </a:endParaRPr>
          </a:p>
        </p:txBody>
      </p:sp>
      <p:pic>
        <p:nvPicPr>
          <p:cNvPr id="5" name="Google Shape;370;p82">
            <a:extLst>
              <a:ext uri="{FF2B5EF4-FFF2-40B4-BE49-F238E27FC236}">
                <a16:creationId xmlns:a16="http://schemas.microsoft.com/office/drawing/2014/main" id="{BBAEB604-680B-48EF-B334-B2A967864B18}"/>
              </a:ext>
            </a:extLst>
          </p:cNvPr>
          <p:cNvPicPr preferRelativeResize="0"/>
          <p:nvPr/>
        </p:nvPicPr>
        <p:blipFill>
          <a:blip r:embed="rId3">
            <a:extLst>
              <a:ext uri="{28A0092B-C50C-407E-A947-70E740481C1C}">
                <a14:useLocalDpi xmlns:a14="http://schemas.microsoft.com/office/drawing/2010/main" val="0"/>
              </a:ext>
            </a:extLst>
          </a:blip>
          <a:stretch>
            <a:fillRect/>
          </a:stretch>
        </p:blipFill>
        <p:spPr>
          <a:xfrm>
            <a:off x="361201" y="2087404"/>
            <a:ext cx="5571481" cy="4409566"/>
          </a:xfrm>
          <a:prstGeom prst="rect">
            <a:avLst/>
          </a:prstGeom>
          <a:noFill/>
          <a:ln>
            <a:noFill/>
          </a:ln>
        </p:spPr>
      </p:pic>
    </p:spTree>
  </p:cSld>
  <p:clrMapOvr>
    <a:masterClrMapping/>
  </p:clrMapOvr>
  <p:extLst>
    <p:ext uri="{6950BFC3-D8DA-4A85-94F7-54DA5524770B}">
      <p188:commentRel xmlns:p188="http://schemas.microsoft.com/office/powerpoint/2018/8/main" xmlns="" r:id="rId4"/>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83"/>
          <p:cNvSpPr txBox="1">
            <a:spLocks noGrp="1"/>
          </p:cNvSpPr>
          <p:nvPr>
            <p:ph type="title"/>
          </p:nvPr>
        </p:nvSpPr>
        <p:spPr>
          <a:xfrm>
            <a:off x="361200" y="842139"/>
            <a:ext cx="11469600" cy="83005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3600"/>
              <a:buFont typeface="Arial"/>
              <a:buNone/>
            </a:pPr>
            <a:r>
              <a:rPr lang="de-DE">
                <a:latin typeface="Roboto" panose="02000000000000000000" pitchFamily="2" charset="0"/>
                <a:ea typeface="Roboto" panose="02000000000000000000" pitchFamily="2" charset="0"/>
              </a:rPr>
              <a:t>Faculty and staff trainings  </a:t>
            </a:r>
            <a:endParaRPr>
              <a:latin typeface="Roboto" panose="02000000000000000000" pitchFamily="2" charset="0"/>
              <a:ea typeface="Roboto" panose="02000000000000000000" pitchFamily="2" charset="0"/>
            </a:endParaRPr>
          </a:p>
        </p:txBody>
      </p:sp>
      <p:sp>
        <p:nvSpPr>
          <p:cNvPr id="375" name="Google Shape;375;p83"/>
          <p:cNvSpPr txBox="1">
            <a:spLocks noGrp="1"/>
          </p:cNvSpPr>
          <p:nvPr>
            <p:ph type="body" idx="2"/>
          </p:nvPr>
        </p:nvSpPr>
        <p:spPr>
          <a:xfrm>
            <a:off x="361200" y="2086377"/>
            <a:ext cx="5443252" cy="4411623"/>
          </a:xfrm>
          <a:prstGeom prst="rect">
            <a:avLst/>
          </a:prstGeom>
          <a:noFill/>
          <a:ln>
            <a:noFill/>
          </a:ln>
        </p:spPr>
        <p:txBody>
          <a:bodyPr spcFirstLastPara="1" wrap="square" lIns="0" tIns="0" rIns="0" bIns="0" anchor="t" anchorCtr="0">
            <a:noAutofit/>
          </a:bodyPr>
          <a:lstStyle/>
          <a:p>
            <a:pPr>
              <a:spcBef>
                <a:spcPts val="1200"/>
              </a:spcBef>
            </a:pPr>
            <a:r>
              <a:rPr lang="de-DE" dirty="0">
                <a:latin typeface="Roboto"/>
                <a:ea typeface="Roboto"/>
              </a:rPr>
              <a:t>Boost </a:t>
            </a:r>
            <a:r>
              <a:rPr lang="de-DE" dirty="0" err="1">
                <a:latin typeface="Roboto"/>
                <a:ea typeface="Roboto"/>
              </a:rPr>
              <a:t>your</a:t>
            </a:r>
            <a:r>
              <a:rPr lang="de-DE" dirty="0">
                <a:latin typeface="Roboto"/>
                <a:ea typeface="Roboto"/>
              </a:rPr>
              <a:t> </a:t>
            </a:r>
            <a:r>
              <a:rPr lang="de-DE" dirty="0" err="1">
                <a:latin typeface="Roboto"/>
                <a:ea typeface="Roboto"/>
              </a:rPr>
              <a:t>career</a:t>
            </a:r>
            <a:r>
              <a:rPr lang="de-DE" dirty="0">
                <a:latin typeface="Roboto"/>
                <a:ea typeface="Roboto"/>
              </a:rPr>
              <a:t>, </a:t>
            </a:r>
            <a:r>
              <a:rPr lang="de-DE" dirty="0" err="1">
                <a:latin typeface="Roboto"/>
                <a:ea typeface="Roboto"/>
              </a:rPr>
              <a:t>acquire</a:t>
            </a:r>
            <a:r>
              <a:rPr lang="de-DE" dirty="0">
                <a:latin typeface="Roboto"/>
                <a:ea typeface="Roboto"/>
              </a:rPr>
              <a:t> </a:t>
            </a:r>
            <a:r>
              <a:rPr lang="de-DE" dirty="0" err="1">
                <a:latin typeface="Roboto"/>
                <a:ea typeface="Roboto"/>
              </a:rPr>
              <a:t>new</a:t>
            </a:r>
            <a:r>
              <a:rPr lang="de-DE" dirty="0">
                <a:latin typeface="Roboto"/>
                <a:ea typeface="Roboto"/>
              </a:rPr>
              <a:t> </a:t>
            </a:r>
            <a:r>
              <a:rPr lang="de-DE" dirty="0" err="1">
                <a:latin typeface="Roboto"/>
                <a:ea typeface="Roboto"/>
              </a:rPr>
              <a:t>skills</a:t>
            </a:r>
            <a:r>
              <a:rPr lang="de-DE" dirty="0">
                <a:latin typeface="Roboto"/>
                <a:ea typeface="Roboto"/>
              </a:rPr>
              <a:t>, </a:t>
            </a:r>
            <a:r>
              <a:rPr lang="de-DE" dirty="0" err="1">
                <a:latin typeface="Roboto"/>
                <a:ea typeface="Roboto"/>
              </a:rPr>
              <a:t>learn</a:t>
            </a:r>
            <a:r>
              <a:rPr lang="de-DE" dirty="0">
                <a:latin typeface="Roboto"/>
                <a:ea typeface="Roboto"/>
              </a:rPr>
              <a:t> </a:t>
            </a:r>
            <a:br>
              <a:rPr lang="pl-PL" dirty="0">
                <a:latin typeface="Roboto"/>
                <a:ea typeface="Roboto"/>
              </a:rPr>
            </a:br>
            <a:r>
              <a:rPr lang="de-DE" dirty="0">
                <a:latin typeface="Roboto"/>
                <a:ea typeface="Roboto"/>
              </a:rPr>
              <a:t>a </a:t>
            </a:r>
            <a:r>
              <a:rPr lang="de-DE" dirty="0" err="1">
                <a:latin typeface="Roboto"/>
                <a:ea typeface="Roboto"/>
              </a:rPr>
              <a:t>language</a:t>
            </a:r>
            <a:r>
              <a:rPr lang="de-DE" dirty="0">
                <a:latin typeface="Roboto"/>
                <a:ea typeface="Roboto"/>
              </a:rPr>
              <a:t> </a:t>
            </a:r>
            <a:r>
              <a:rPr lang="de-DE" dirty="0" err="1">
                <a:latin typeface="Roboto"/>
                <a:ea typeface="Roboto"/>
              </a:rPr>
              <a:t>or</a:t>
            </a:r>
            <a:r>
              <a:rPr lang="de-DE" dirty="0">
                <a:latin typeface="Roboto"/>
                <a:ea typeface="Roboto"/>
              </a:rPr>
              <a:t> </a:t>
            </a:r>
            <a:r>
              <a:rPr lang="de-DE" dirty="0" err="1">
                <a:latin typeface="Roboto"/>
                <a:ea typeface="Roboto"/>
              </a:rPr>
              <a:t>attend</a:t>
            </a:r>
            <a:r>
              <a:rPr lang="de-DE" dirty="0">
                <a:latin typeface="Roboto"/>
                <a:ea typeface="Roboto"/>
              </a:rPr>
              <a:t> international </a:t>
            </a:r>
            <a:r>
              <a:rPr lang="de-DE" dirty="0" err="1">
                <a:latin typeface="Roboto"/>
                <a:ea typeface="Roboto"/>
              </a:rPr>
              <a:t>staff</a:t>
            </a:r>
            <a:r>
              <a:rPr lang="de-DE" dirty="0">
                <a:latin typeface="Roboto"/>
                <a:ea typeface="Roboto"/>
              </a:rPr>
              <a:t> </a:t>
            </a:r>
            <a:r>
              <a:rPr lang="de-DE" dirty="0" err="1">
                <a:latin typeface="Roboto"/>
                <a:ea typeface="Roboto"/>
              </a:rPr>
              <a:t>weeks</a:t>
            </a:r>
            <a:r>
              <a:rPr lang="de-DE" dirty="0">
                <a:latin typeface="Roboto"/>
                <a:ea typeface="Roboto"/>
              </a:rPr>
              <a:t> </a:t>
            </a:r>
            <a:r>
              <a:rPr lang="de-DE" dirty="0" err="1">
                <a:latin typeface="Roboto"/>
                <a:ea typeface="Roboto"/>
              </a:rPr>
              <a:t>with</a:t>
            </a:r>
            <a:r>
              <a:rPr lang="de-DE" dirty="0">
                <a:latin typeface="Roboto"/>
                <a:ea typeface="Roboto"/>
              </a:rPr>
              <a:t> </a:t>
            </a:r>
            <a:r>
              <a:rPr lang="de-DE" dirty="0" err="1">
                <a:latin typeface="Roboto"/>
                <a:ea typeface="Roboto"/>
              </a:rPr>
              <a:t>Unite</a:t>
            </a:r>
            <a:r>
              <a:rPr lang="de-DE" dirty="0">
                <a:latin typeface="Roboto"/>
                <a:ea typeface="Roboto"/>
              </a:rPr>
              <a:t>!</a:t>
            </a:r>
            <a:endParaRPr dirty="0">
              <a:latin typeface="Roboto"/>
              <a:ea typeface="Roboto"/>
            </a:endParaRPr>
          </a:p>
          <a:p>
            <a:pPr marL="457200" lvl="0" indent="-342900" rtl="0">
              <a:lnSpc>
                <a:spcPct val="100000"/>
              </a:lnSpc>
              <a:spcBef>
                <a:spcPts val="1200"/>
              </a:spcBef>
              <a:spcAft>
                <a:spcPts val="0"/>
              </a:spcAft>
              <a:buSzPts val="1800"/>
              <a:buChar char="•"/>
            </a:pPr>
            <a:r>
              <a:rPr lang="de-DE" dirty="0">
                <a:latin typeface="Roboto"/>
                <a:ea typeface="Roboto"/>
              </a:rPr>
              <a:t>All </a:t>
            </a:r>
            <a:r>
              <a:rPr lang="de-DE" dirty="0" err="1">
                <a:latin typeface="Roboto"/>
                <a:ea typeface="Roboto"/>
              </a:rPr>
              <a:t>offers</a:t>
            </a:r>
            <a:r>
              <a:rPr lang="de-DE" dirty="0">
                <a:latin typeface="Roboto"/>
                <a:ea typeface="Roboto"/>
              </a:rPr>
              <a:t> </a:t>
            </a:r>
            <a:r>
              <a:rPr lang="de-DE" dirty="0" err="1">
                <a:latin typeface="Roboto"/>
                <a:ea typeface="Roboto"/>
              </a:rPr>
              <a:t>are</a:t>
            </a:r>
            <a:r>
              <a:rPr lang="de-DE" dirty="0">
                <a:latin typeface="Roboto"/>
                <a:ea typeface="Roboto"/>
              </a:rPr>
              <a:t> on </a:t>
            </a:r>
            <a:r>
              <a:rPr lang="de-DE" dirty="0" err="1">
                <a:latin typeface="Roboto"/>
                <a:ea typeface="Roboto"/>
              </a:rPr>
              <a:t>the</a:t>
            </a:r>
            <a:r>
              <a:rPr lang="de-DE" dirty="0">
                <a:latin typeface="Roboto"/>
                <a:ea typeface="Roboto"/>
              </a:rPr>
              <a:t> </a:t>
            </a:r>
            <a:r>
              <a:rPr lang="de-DE" b="1" dirty="0">
                <a:latin typeface="Roboto"/>
                <a:ea typeface="Roboto"/>
              </a:rPr>
              <a:t>Faculty and </a:t>
            </a:r>
            <a:r>
              <a:rPr lang="de-DE" b="1" dirty="0" err="1">
                <a:latin typeface="Roboto"/>
                <a:ea typeface="Roboto"/>
              </a:rPr>
              <a:t>Staff</a:t>
            </a:r>
            <a:r>
              <a:rPr lang="de-DE" b="1" dirty="0">
                <a:latin typeface="Roboto"/>
                <a:ea typeface="Roboto"/>
              </a:rPr>
              <a:t> Training Catalogue</a:t>
            </a:r>
            <a:endParaRPr dirty="0">
              <a:latin typeface="Roboto"/>
              <a:ea typeface="Roboto"/>
            </a:endParaRPr>
          </a:p>
          <a:p>
            <a:pPr marL="457200" lvl="0" indent="-342900" rtl="0">
              <a:lnSpc>
                <a:spcPct val="100000"/>
              </a:lnSpc>
              <a:spcBef>
                <a:spcPts val="1200"/>
              </a:spcBef>
              <a:spcAft>
                <a:spcPts val="0"/>
              </a:spcAft>
              <a:buSzPts val="1800"/>
              <a:buChar char="•"/>
            </a:pPr>
            <a:r>
              <a:rPr lang="de-DE" dirty="0" err="1">
                <a:latin typeface="Roboto"/>
                <a:ea typeface="Roboto"/>
              </a:rPr>
              <a:t>You</a:t>
            </a:r>
            <a:r>
              <a:rPr lang="de-DE" dirty="0">
                <a:latin typeface="Roboto"/>
                <a:ea typeface="Roboto"/>
              </a:rPr>
              <a:t> </a:t>
            </a:r>
            <a:r>
              <a:rPr lang="de-DE" dirty="0" err="1">
                <a:latin typeface="Roboto"/>
                <a:ea typeface="Roboto"/>
              </a:rPr>
              <a:t>can</a:t>
            </a:r>
            <a:r>
              <a:rPr lang="de-DE" dirty="0">
                <a:latin typeface="Roboto"/>
                <a:ea typeface="Roboto"/>
              </a:rPr>
              <a:t> also </a:t>
            </a:r>
            <a:r>
              <a:rPr lang="de-DE" dirty="0" err="1">
                <a:latin typeface="Roboto"/>
                <a:ea typeface="Roboto"/>
              </a:rPr>
              <a:t>offer</a:t>
            </a:r>
            <a:r>
              <a:rPr lang="de-DE" dirty="0">
                <a:latin typeface="Roboto"/>
                <a:ea typeface="Roboto"/>
              </a:rPr>
              <a:t> </a:t>
            </a:r>
            <a:r>
              <a:rPr lang="de-DE" dirty="0" err="1">
                <a:latin typeface="Roboto"/>
                <a:ea typeface="Roboto"/>
              </a:rPr>
              <a:t>your</a:t>
            </a:r>
            <a:r>
              <a:rPr lang="de-DE" dirty="0">
                <a:latin typeface="Roboto"/>
                <a:ea typeface="Roboto"/>
              </a:rPr>
              <a:t> </a:t>
            </a:r>
            <a:r>
              <a:rPr lang="de-DE" dirty="0" err="1">
                <a:latin typeface="Roboto"/>
                <a:ea typeface="Roboto"/>
              </a:rPr>
              <a:t>existing</a:t>
            </a:r>
            <a:r>
              <a:rPr lang="de-DE" dirty="0">
                <a:latin typeface="Roboto"/>
                <a:ea typeface="Roboto"/>
              </a:rPr>
              <a:t> </a:t>
            </a:r>
            <a:r>
              <a:rPr lang="de-DE" dirty="0" err="1">
                <a:latin typeface="Roboto"/>
                <a:ea typeface="Roboto"/>
              </a:rPr>
              <a:t>staff</a:t>
            </a:r>
            <a:r>
              <a:rPr lang="de-DE" dirty="0">
                <a:latin typeface="Roboto"/>
                <a:ea typeface="Roboto"/>
              </a:rPr>
              <a:t> </a:t>
            </a:r>
            <a:r>
              <a:rPr lang="de-DE" dirty="0" err="1">
                <a:latin typeface="Roboto"/>
                <a:ea typeface="Roboto"/>
              </a:rPr>
              <a:t>training</a:t>
            </a:r>
            <a:r>
              <a:rPr lang="de-DE" dirty="0">
                <a:latin typeface="Roboto"/>
                <a:ea typeface="Roboto"/>
              </a:rPr>
              <a:t> </a:t>
            </a:r>
            <a:br>
              <a:rPr lang="pl-PL" dirty="0">
                <a:latin typeface="Roboto"/>
                <a:ea typeface="Roboto"/>
              </a:rPr>
            </a:br>
            <a:r>
              <a:rPr lang="de-DE" dirty="0" err="1">
                <a:latin typeface="Roboto"/>
                <a:ea typeface="Roboto"/>
              </a:rPr>
              <a:t>to</a:t>
            </a:r>
            <a:r>
              <a:rPr lang="de-DE" dirty="0">
                <a:latin typeface="Roboto"/>
                <a:ea typeface="Roboto"/>
              </a:rPr>
              <a:t> </a:t>
            </a:r>
            <a:r>
              <a:rPr lang="de-DE" dirty="0" err="1">
                <a:latin typeface="Roboto"/>
                <a:ea typeface="Roboto"/>
              </a:rPr>
              <a:t>other</a:t>
            </a:r>
            <a:r>
              <a:rPr lang="de-DE" dirty="0">
                <a:latin typeface="Roboto"/>
                <a:ea typeface="Roboto"/>
              </a:rPr>
              <a:t> </a:t>
            </a:r>
            <a:r>
              <a:rPr lang="de-DE" dirty="0" err="1">
                <a:latin typeface="Roboto"/>
                <a:ea typeface="Roboto"/>
              </a:rPr>
              <a:t>Uniters</a:t>
            </a:r>
            <a:r>
              <a:rPr lang="de-DE" dirty="0">
                <a:latin typeface="Roboto"/>
                <a:ea typeface="Roboto"/>
              </a:rPr>
              <a:t>!</a:t>
            </a:r>
            <a:endParaRPr dirty="0">
              <a:latin typeface="Roboto"/>
              <a:ea typeface="Roboto"/>
            </a:endParaRPr>
          </a:p>
          <a:p>
            <a:pPr marL="457200" lvl="0" indent="-228600" algn="just" rtl="0">
              <a:lnSpc>
                <a:spcPct val="100000"/>
              </a:lnSpc>
              <a:spcBef>
                <a:spcPts val="1200"/>
              </a:spcBef>
              <a:spcAft>
                <a:spcPts val="0"/>
              </a:spcAft>
              <a:buSzPts val="1800"/>
              <a:buNone/>
            </a:pPr>
            <a:endParaRPr dirty="0"/>
          </a:p>
          <a:p>
            <a:pPr marL="114300" lvl="0" indent="0" algn="just" rtl="0">
              <a:lnSpc>
                <a:spcPct val="100000"/>
              </a:lnSpc>
              <a:spcBef>
                <a:spcPts val="600"/>
              </a:spcBef>
              <a:spcAft>
                <a:spcPts val="0"/>
              </a:spcAft>
              <a:buSzPts val="1800"/>
              <a:buNone/>
            </a:pPr>
            <a:endParaRPr dirty="0"/>
          </a:p>
          <a:p>
            <a:pPr marL="114300" lvl="0" indent="0" algn="just" rtl="0">
              <a:lnSpc>
                <a:spcPct val="100000"/>
              </a:lnSpc>
              <a:spcBef>
                <a:spcPts val="600"/>
              </a:spcBef>
              <a:spcAft>
                <a:spcPts val="0"/>
              </a:spcAft>
              <a:buSzPts val="1800"/>
              <a:buNone/>
            </a:pPr>
            <a:endParaRPr dirty="0"/>
          </a:p>
          <a:p>
            <a:pPr marL="457200" lvl="0" indent="-228600" algn="just" rtl="0">
              <a:lnSpc>
                <a:spcPct val="100000"/>
              </a:lnSpc>
              <a:spcBef>
                <a:spcPts val="600"/>
              </a:spcBef>
              <a:spcAft>
                <a:spcPts val="0"/>
              </a:spcAft>
              <a:buSzPts val="1800"/>
              <a:buNone/>
            </a:pPr>
            <a:endParaRPr dirty="0"/>
          </a:p>
          <a:p>
            <a:pPr marL="457200" lvl="0" indent="-342900" algn="just" rtl="0">
              <a:lnSpc>
                <a:spcPct val="100000"/>
              </a:lnSpc>
              <a:spcBef>
                <a:spcPts val="600"/>
              </a:spcBef>
              <a:spcAft>
                <a:spcPts val="0"/>
              </a:spcAft>
              <a:buSzPts val="1800"/>
              <a:buNone/>
            </a:pPr>
            <a:endParaRPr dirty="0">
              <a:solidFill>
                <a:srgbClr val="000000"/>
              </a:solidFill>
              <a:latin typeface="Arial"/>
              <a:ea typeface="Arial"/>
              <a:cs typeface="Arial"/>
              <a:sym typeface="Arial"/>
            </a:endParaRPr>
          </a:p>
        </p:txBody>
      </p:sp>
      <p:pic>
        <p:nvPicPr>
          <p:cNvPr id="5" name="Google Shape;378;p83">
            <a:extLst>
              <a:ext uri="{FF2B5EF4-FFF2-40B4-BE49-F238E27FC236}">
                <a16:creationId xmlns:a16="http://schemas.microsoft.com/office/drawing/2014/main" id="{ABDDB5C3-C344-4C89-BF00-25439E5716C8}"/>
              </a:ext>
            </a:extLst>
          </p:cNvPr>
          <p:cNvPicPr preferRelativeResize="0"/>
          <p:nvPr/>
        </p:nvPicPr>
        <p:blipFill>
          <a:blip r:embed="rId3">
            <a:extLst>
              <a:ext uri="{28A0092B-C50C-407E-A947-70E740481C1C}">
                <a14:useLocalDpi xmlns:a14="http://schemas.microsoft.com/office/drawing/2010/main" val="0"/>
              </a:ext>
            </a:extLst>
          </a:blip>
          <a:stretch>
            <a:fillRect/>
          </a:stretch>
        </p:blipFill>
        <p:spPr>
          <a:xfrm>
            <a:off x="6255057" y="2087404"/>
            <a:ext cx="5571485" cy="4409568"/>
          </a:xfrm>
          <a:prstGeom prst="rect">
            <a:avLst/>
          </a:prstGeom>
          <a:noFill/>
          <a:ln>
            <a:noFill/>
          </a:ln>
        </p:spPr>
      </p:pic>
      <p:pic>
        <p:nvPicPr>
          <p:cNvPr id="2" name="Obraz 1"/>
          <p:cNvPicPr>
            <a:picLocks noChangeAspect="1"/>
          </p:cNvPicPr>
          <p:nvPr/>
        </p:nvPicPr>
        <p:blipFill>
          <a:blip r:embed="rId4"/>
          <a:stretch>
            <a:fillRect/>
          </a:stretch>
        </p:blipFill>
        <p:spPr>
          <a:xfrm>
            <a:off x="200355" y="4690339"/>
            <a:ext cx="2011217" cy="2001083"/>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pic>
        <p:nvPicPr>
          <p:cNvPr id="3" name="Obraz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4023" y="1974318"/>
            <a:ext cx="5290292" cy="2790629"/>
          </a:xfrm>
          <a:prstGeom prst="rect">
            <a:avLst/>
          </a:prstGeom>
        </p:spPr>
      </p:pic>
      <p:sp>
        <p:nvSpPr>
          <p:cNvPr id="381" name="Google Shape;381;p84"/>
          <p:cNvSpPr/>
          <p:nvPr/>
        </p:nvSpPr>
        <p:spPr>
          <a:xfrm>
            <a:off x="6512536" y="1327987"/>
            <a:ext cx="2927404"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3600" b="0" i="0" u="none" strike="noStrike" cap="none">
                <a:solidFill>
                  <a:schemeClr val="dk1"/>
                </a:solidFill>
                <a:latin typeface="Roboto" panose="02000000000000000000" pitchFamily="2" charset="0"/>
                <a:ea typeface="Roboto" panose="02000000000000000000" pitchFamily="2" charset="0"/>
                <a:sym typeface="Arial"/>
              </a:rPr>
              <a:t>Get involved!</a:t>
            </a:r>
            <a:r>
              <a:rPr lang="de-DE" sz="1400" b="0" i="0" u="none" strike="noStrike" cap="none">
                <a:solidFill>
                  <a:srgbClr val="000000"/>
                </a:solidFill>
                <a:latin typeface="Roboto" panose="02000000000000000000" pitchFamily="2" charset="0"/>
                <a:ea typeface="Roboto" panose="02000000000000000000" pitchFamily="2" charset="0"/>
                <a:sym typeface="Arial"/>
              </a:rPr>
              <a:t> </a:t>
            </a:r>
            <a:endParaRPr sz="1400" b="0" i="0" u="none" strike="noStrike" cap="none">
              <a:solidFill>
                <a:srgbClr val="000000"/>
              </a:solidFill>
              <a:latin typeface="Roboto" panose="02000000000000000000" pitchFamily="2" charset="0"/>
              <a:ea typeface="Roboto" panose="02000000000000000000" pitchFamily="2" charset="0"/>
              <a:sym typeface="Arial"/>
            </a:endParaRPr>
          </a:p>
        </p:txBody>
      </p:sp>
      <p:sp>
        <p:nvSpPr>
          <p:cNvPr id="4" name="Prostokąt 3">
            <a:hlinkClick r:id="rId4"/>
          </p:cNvPr>
          <p:cNvSpPr/>
          <p:nvPr/>
        </p:nvSpPr>
        <p:spPr>
          <a:xfrm>
            <a:off x="6512536" y="2189527"/>
            <a:ext cx="3042525" cy="3271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1" name="Prostokąt 10">
            <a:hlinkClick r:id="rId5"/>
          </p:cNvPr>
          <p:cNvSpPr/>
          <p:nvPr/>
        </p:nvSpPr>
        <p:spPr>
          <a:xfrm>
            <a:off x="6512536" y="2620649"/>
            <a:ext cx="3789145" cy="3271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 name="Prostokąt 11">
            <a:hlinkClick r:id="rId6"/>
          </p:cNvPr>
          <p:cNvSpPr/>
          <p:nvPr/>
        </p:nvSpPr>
        <p:spPr>
          <a:xfrm>
            <a:off x="6581046" y="3051771"/>
            <a:ext cx="2588121" cy="3271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3" name="Prostokąt 12">
            <a:hlinkClick r:id="rId7" action="ppaction://hlinkfile"/>
          </p:cNvPr>
          <p:cNvSpPr/>
          <p:nvPr/>
        </p:nvSpPr>
        <p:spPr>
          <a:xfrm>
            <a:off x="6581045" y="3466654"/>
            <a:ext cx="4903483" cy="6439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4" name="Prostokąt 13">
            <a:hlinkClick r:id="rId8" action="ppaction://hlinkfile"/>
          </p:cNvPr>
          <p:cNvSpPr/>
          <p:nvPr/>
        </p:nvSpPr>
        <p:spPr>
          <a:xfrm>
            <a:off x="6581045" y="4181128"/>
            <a:ext cx="3343131" cy="3271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Tree>
  </p:cSld>
  <p:clrMapOvr>
    <a:masterClrMapping/>
  </p:clrMapOvr>
</p:sld>
</file>

<file path=ppt/theme/theme1.xml><?xml version="1.0" encoding="utf-8"?>
<a:theme xmlns:a="http://schemas.openxmlformats.org/drawingml/2006/main" name="Office">
  <a:themeElements>
    <a:clrScheme name="Niestandardowy 2">
      <a:dk1>
        <a:srgbClr val="4C5B5D"/>
      </a:dk1>
      <a:lt1>
        <a:srgbClr val="FFFFFF"/>
      </a:lt1>
      <a:dk2>
        <a:srgbClr val="394445"/>
      </a:dk2>
      <a:lt2>
        <a:srgbClr val="DFEBE5"/>
      </a:lt2>
      <a:accent1>
        <a:srgbClr val="69B194"/>
      </a:accent1>
      <a:accent2>
        <a:srgbClr val="96CBAA"/>
      </a:accent2>
      <a:accent3>
        <a:srgbClr val="C2E5E2"/>
      </a:accent3>
      <a:accent4>
        <a:srgbClr val="F9AB89"/>
      </a:accent4>
      <a:accent5>
        <a:srgbClr val="E2804F"/>
      </a:accent5>
      <a:accent6>
        <a:srgbClr val="F1DCCC"/>
      </a:accent6>
      <a:hlink>
        <a:srgbClr val="69B194"/>
      </a:hlink>
      <a:folHlink>
        <a:srgbClr val="818B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1af4226-74df-4951-aa16-b5f0fb718326">
      <Terms xmlns="http://schemas.microsoft.com/office/infopath/2007/PartnerControls"/>
    </lcf76f155ced4ddcb4097134ff3c332f>
    <TaxCatchAll xmlns="8f3ea30a-2f1a-4d7a-a10b-1e14019d8bd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05792928732BD4EB9F87802A9833C9A" ma:contentTypeVersion="15" ma:contentTypeDescription="Create a new document." ma:contentTypeScope="" ma:versionID="6ce5ecaad4ec17d4fd4b5ac3c71cc260">
  <xsd:schema xmlns:xsd="http://www.w3.org/2001/XMLSchema" xmlns:xs="http://www.w3.org/2001/XMLSchema" xmlns:p="http://schemas.microsoft.com/office/2006/metadata/properties" xmlns:ns2="41af4226-74df-4951-aa16-b5f0fb718326" xmlns:ns3="8f3ea30a-2f1a-4d7a-a10b-1e14019d8bdd" targetNamespace="http://schemas.microsoft.com/office/2006/metadata/properties" ma:root="true" ma:fieldsID="0e8456c746a464c8be04ca036b38a0d0" ns2:_="" ns3:_="">
    <xsd:import namespace="41af4226-74df-4951-aa16-b5f0fb718326"/>
    <xsd:import namespace="8f3ea30a-2f1a-4d7a-a10b-1e14019d8bd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Location" minOccurs="0"/>
                <xsd:element ref="ns2:MediaServiceOCR"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af4226-74df-4951-aa16-b5f0fb7183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58adfae-93de-4598-9e96-31f7886c9149"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f3ea30a-2f1a-4d7a-a10b-1e14019d8bdd"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da82a3a8-e26a-43ec-93fa-032038cfafbe}" ma:internalName="TaxCatchAll" ma:showField="CatchAllData" ma:web="8f3ea30a-2f1a-4d7a-a10b-1e14019d8bdd">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AAF1068-C367-49A4-A31D-0ECA2D151DC4}">
  <ds:schemaRefs>
    <ds:schemaRef ds:uri="http://www.w3.org/XML/1998/namespace"/>
    <ds:schemaRef ds:uri="http://schemas.microsoft.com/office/infopath/2007/PartnerControls"/>
    <ds:schemaRef ds:uri="http://purl.org/dc/dcmitype/"/>
    <ds:schemaRef ds:uri="http://purl.org/dc/elements/1.1/"/>
    <ds:schemaRef ds:uri="http://schemas.microsoft.com/office/2006/documentManagement/types"/>
    <ds:schemaRef ds:uri="http://schemas.openxmlformats.org/package/2006/metadata/core-properties"/>
    <ds:schemaRef ds:uri="8f3ea30a-2f1a-4d7a-a10b-1e14019d8bdd"/>
    <ds:schemaRef ds:uri="41af4226-74df-4951-aa16-b5f0fb718326"/>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04E9FC84-0854-4166-A53D-B286387616DD}"/>
</file>

<file path=customXml/itemProps3.xml><?xml version="1.0" encoding="utf-8"?>
<ds:datastoreItem xmlns:ds="http://schemas.openxmlformats.org/officeDocument/2006/customXml" ds:itemID="{CD1F5D58-A357-43F8-B562-9964F01CB7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TotalTime>
  <Words>1609</Words>
  <Application>Microsoft Office PowerPoint</Application>
  <PresentationFormat>Panoramiczny</PresentationFormat>
  <Paragraphs>233</Paragraphs>
  <Slides>32</Slides>
  <Notes>32</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32</vt:i4>
      </vt:variant>
    </vt:vector>
  </HeadingPairs>
  <TitlesOfParts>
    <vt:vector size="36" baseType="lpstr">
      <vt:lpstr>Arial</vt:lpstr>
      <vt:lpstr>Calibri</vt:lpstr>
      <vt:lpstr>Roboto</vt:lpstr>
      <vt:lpstr>Office</vt:lpstr>
      <vt:lpstr>Unite! in a nutshell</vt:lpstr>
      <vt:lpstr>Who are we?</vt:lpstr>
      <vt:lpstr>European Universities Initiative </vt:lpstr>
      <vt:lpstr>Highlights from Unite! Mission Statement – Identity and Vision </vt:lpstr>
      <vt:lpstr>Unite! Key objectives 2030  </vt:lpstr>
      <vt:lpstr>Focus areas  </vt:lpstr>
      <vt:lpstr>Unite! projects with EU funding (1)  </vt:lpstr>
      <vt:lpstr>Unite! projects with EU funding (2)  </vt:lpstr>
      <vt:lpstr>Governance of Unite! - overview    </vt:lpstr>
      <vt:lpstr>Unite! Dialogues   </vt:lpstr>
      <vt:lpstr>What do we work on?    </vt:lpstr>
      <vt:lpstr>Open activities and offers </vt:lpstr>
      <vt:lpstr>Anshika Suri, Unite!’s Deputy Secretary General</vt:lpstr>
      <vt:lpstr>Unite! for students</vt:lpstr>
      <vt:lpstr>Internationalise your studies with Unite!  </vt:lpstr>
      <vt:lpstr>Find more offers</vt:lpstr>
      <vt:lpstr>Student Liaison Officers (SLOs)  </vt:lpstr>
      <vt:lpstr>SURE! is an integral part of Unite! </vt:lpstr>
      <vt:lpstr>Unite! Seed Fund</vt:lpstr>
      <vt:lpstr>Unite! Reading Club</vt:lpstr>
      <vt:lpstr>Unite! for faculty and staff   </vt:lpstr>
      <vt:lpstr>Unite! for teachers </vt:lpstr>
      <vt:lpstr>Metacampus</vt:lpstr>
      <vt:lpstr>Unite! for researchers  </vt:lpstr>
      <vt:lpstr>Boost your research with Unite!</vt:lpstr>
      <vt:lpstr>Focus areas  </vt:lpstr>
      <vt:lpstr>Internationalise your teaching with Unite!</vt:lpstr>
      <vt:lpstr>Benefit from the collaboration with Agora Platform</vt:lpstr>
      <vt:lpstr>Workshop on Energy &amp; Green Transition &amp; Climate in Karpacz, 2023</vt:lpstr>
      <vt:lpstr>Unite! Seed Fund </vt:lpstr>
      <vt:lpstr>Faculty and staff trainings  </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 del PowerPoint</dc:title>
  <dc:creator>Mirella Sciortino</dc:creator>
  <cp:lastModifiedBy>Veronica Lott</cp:lastModifiedBy>
  <cp:revision>225</cp:revision>
  <dcterms:created xsi:type="dcterms:W3CDTF">2020-11-21T21:20:32Z</dcterms:created>
  <dcterms:modified xsi:type="dcterms:W3CDTF">2024-10-25T09:46:41Z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0x010100805792928732BD4EB9F87802A9833C9A</vt:lpwstr>
  </property>
  <property fmtid="{D5CDD505-2E9C-101B-9397-08002B2CF9AE}" pid="3" name="MediaServiceImageTags">
    <vt:lpwstr/>
  </property>
</Properties>
</file>